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6" r:id="rId1"/>
    <p:sldMasterId id="2147483710" r:id="rId2"/>
    <p:sldMasterId id="2147483718" r:id="rId3"/>
    <p:sldMasterId id="2147483648" r:id="rId4"/>
    <p:sldMasterId id="2147483726" r:id="rId5"/>
  </p:sldMasterIdLst>
  <p:notesMasterIdLst>
    <p:notesMasterId r:id="rId19"/>
  </p:notesMasterIdLst>
  <p:handoutMasterIdLst>
    <p:handoutMasterId r:id="rId20"/>
  </p:handoutMasterIdLst>
  <p:sldIdLst>
    <p:sldId id="267" r:id="rId6"/>
    <p:sldId id="298" r:id="rId7"/>
    <p:sldId id="299" r:id="rId8"/>
    <p:sldId id="269" r:id="rId9"/>
    <p:sldId id="301" r:id="rId10"/>
    <p:sldId id="300" r:id="rId11"/>
    <p:sldId id="287" r:id="rId12"/>
    <p:sldId id="297" r:id="rId13"/>
    <p:sldId id="289" r:id="rId14"/>
    <p:sldId id="290" r:id="rId15"/>
    <p:sldId id="291" r:id="rId16"/>
    <p:sldId id="292" r:id="rId17"/>
    <p:sldId id="29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006600"/>
    <a:srgbClr val="339966"/>
    <a:srgbClr val="008000"/>
    <a:srgbClr val="6699FF"/>
    <a:srgbClr val="66FF66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0598" autoAdjust="0"/>
  </p:normalViewPr>
  <p:slideViewPr>
    <p:cSldViewPr snapToObjects="1">
      <p:cViewPr varScale="1">
        <p:scale>
          <a:sx n="62" d="100"/>
          <a:sy n="62" d="100"/>
        </p:scale>
        <p:origin x="-11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228600" cy="2286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53790613718"/>
          <c:y val="0.0020746887966805"/>
          <c:w val="0.8014440433213"/>
          <c:h val="0.836099585062241"/>
        </c:manualLayout>
      </c:layout>
      <c:barChart>
        <c:barDir val="bar"/>
        <c:grouping val="stack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Very convincing</c:v>
                </c:pt>
              </c:strCache>
            </c:strRef>
          </c:tx>
          <c:spPr>
            <a:solidFill>
              <a:srgbClr val="008000"/>
            </a:solidFill>
            <a:ln w="24777">
              <a:noFill/>
            </a:ln>
          </c:spPr>
          <c:invertIfNegative val="1"/>
          <c:dPt>
            <c:idx val="0"/>
            <c:invertIfNegative val="1"/>
            <c:bubble3D val="0"/>
          </c:dPt>
          <c:dLbls>
            <c:spPr>
              <a:noFill/>
              <a:ln w="24777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Geneva"/>
                    <a:ea typeface="Geneva"/>
                    <a:cs typeface="Geneva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1"/>
            <c:showLeaderLines val="0"/>
          </c:dLbls>
          <c:cat>
            <c:numRef>
              <c:f>Sheet1!$B$1:$G$1</c:f>
              <c:numCache>
                <c:formatCode>General</c:formatCode>
                <c:ptCount val="4"/>
              </c:numCache>
            </c:numRef>
          </c:cat>
          <c:val>
            <c:numRef>
              <c:f>Sheet1!$B$2:$G$2</c:f>
              <c:numCache>
                <c:formatCode>General</c:formatCode>
                <c:ptCount val="4"/>
                <c:pt idx="0">
                  <c:v>33.0</c:v>
                </c:pt>
                <c:pt idx="1">
                  <c:v>38.0</c:v>
                </c:pt>
                <c:pt idx="2">
                  <c:v>37.0</c:v>
                </c:pt>
                <c:pt idx="3">
                  <c:v>38.0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24777">
                    <a:noFill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convincing</c:v>
                </c:pt>
              </c:strCache>
            </c:strRef>
          </c:tx>
          <c:spPr>
            <a:solidFill>
              <a:srgbClr val="92D050"/>
            </a:solidFill>
            <a:ln w="12389">
              <a:solidFill>
                <a:srgbClr val="FFFFFF"/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Pt>
            <c:idx val="3"/>
            <c:invertIfNegative val="1"/>
            <c:bubble3D val="0"/>
          </c:dPt>
          <c:dPt>
            <c:idx val="4"/>
            <c:invertIfNegative val="1"/>
            <c:bubble3D val="0"/>
          </c:dPt>
          <c:dPt>
            <c:idx val="5"/>
            <c:invertIfNegative val="1"/>
            <c:bubble3D val="0"/>
          </c:dPt>
          <c:dPt>
            <c:idx val="6"/>
            <c:invertIfNegative val="1"/>
            <c:bubble3D val="0"/>
          </c:dPt>
          <c:cat>
            <c:numRef>
              <c:f>Sheet1!$B$1:$G$1</c:f>
              <c:numCache>
                <c:formatCode>General</c:formatCode>
                <c:ptCount val="4"/>
              </c:numCache>
            </c:numRef>
          </c:cat>
          <c:val>
            <c:numRef>
              <c:f>Sheet1!$B$3:$G$3</c:f>
              <c:numCache>
                <c:formatCode>General</c:formatCode>
                <c:ptCount val="4"/>
                <c:pt idx="0">
                  <c:v>22.0</c:v>
                </c:pt>
                <c:pt idx="1">
                  <c:v>18.0</c:v>
                </c:pt>
                <c:pt idx="2">
                  <c:v>22.0</c:v>
                </c:pt>
                <c:pt idx="3">
                  <c:v>21.0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2389">
                    <a:solidFill>
                      <a:srgbClr val="FFFFFF"/>
                    </a:solidFill>
                    <a:prstDash val="solid"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-2120740552"/>
        <c:axId val="2107652808"/>
      </c:barChart>
      <c:catAx>
        <c:axId val="-2120740552"/>
        <c:scaling>
          <c:orientation val="minMax"/>
        </c:scaling>
        <c:delete val="1"/>
        <c:axPos val="l"/>
        <c:numFmt formatCode="@" sourceLinked="0"/>
        <c:majorTickMark val="cross"/>
        <c:minorTickMark val="cross"/>
        <c:tickLblPos val="nextTo"/>
        <c:crossAx val="2107652808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2107652808"/>
        <c:scaling>
          <c:orientation val="minMax"/>
          <c:max val="60.0"/>
          <c:min val="0.0"/>
        </c:scaling>
        <c:delete val="1"/>
        <c:axPos val="b"/>
        <c:majorGridlines>
          <c:spPr>
            <a:ln w="3097">
              <a:solidFill>
                <a:srgbClr val="C0C0C0"/>
              </a:solidFill>
              <a:prstDash val="sysDash"/>
            </a:ln>
          </c:spPr>
        </c:majorGridlines>
        <c:numFmt formatCode="General" sourceLinked="1"/>
        <c:majorTickMark val="cross"/>
        <c:minorTickMark val="cross"/>
        <c:tickLblPos val="nextTo"/>
        <c:crossAx val="-2120740552"/>
        <c:crosses val="autoZero"/>
        <c:crossBetween val="between"/>
        <c:majorUnit val="20.0"/>
        <c:minorUnit val="10.0"/>
      </c:valAx>
      <c:spPr>
        <a:noFill/>
        <a:ln w="24777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1756" b="0" i="0" u="none" strike="noStrike" baseline="0">
          <a:solidFill>
            <a:srgbClr val="000000"/>
          </a:solidFill>
          <a:latin typeface="Geneva"/>
          <a:ea typeface="Geneva"/>
          <a:cs typeface="Geneva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91613207749576"/>
          <c:y val="0.114192495921697"/>
          <c:w val="0.980838679225042"/>
          <c:h val="0.885807630995242"/>
        </c:manualLayout>
      </c:layout>
      <c:barChart>
        <c:barDir val="col"/>
        <c:grouping val="stack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Positive/Neutral Connotation</c:v>
                </c:pt>
              </c:strCache>
            </c:strRef>
          </c:tx>
          <c:spPr>
            <a:solidFill>
              <a:srgbClr val="008000"/>
            </a:solidFill>
            <a:ln w="8815">
              <a:solidFill>
                <a:srgbClr val="FFFFFF"/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008000"/>
              </a:solidFill>
              <a:ln w="8815">
                <a:solidFill>
                  <a:srgbClr val="FFFFFF"/>
                </a:solidFill>
                <a:prstDash val="solid"/>
              </a:ln>
            </c:spPr>
          </c:dPt>
          <c:dPt>
            <c:idx val="1"/>
            <c:invertIfNegative val="1"/>
            <c:bubble3D val="0"/>
            <c:spPr>
              <a:solidFill>
                <a:srgbClr val="C00000"/>
              </a:solidFill>
              <a:ln w="8815">
                <a:solidFill>
                  <a:srgbClr val="FFFFFF"/>
                </a:solidFill>
                <a:prstDash val="solid"/>
              </a:ln>
            </c:spPr>
          </c:dPt>
          <c:dPt>
            <c:idx val="2"/>
            <c:invertIfNegative val="1"/>
            <c:bubble3D val="0"/>
            <c:spPr>
              <a:solidFill>
                <a:srgbClr val="008000"/>
              </a:solidFill>
              <a:ln w="8815">
                <a:solidFill>
                  <a:srgbClr val="FFFFFF"/>
                </a:solidFill>
                <a:prstDash val="solid"/>
              </a:ln>
            </c:spPr>
          </c:dPt>
          <c:dPt>
            <c:idx val="3"/>
            <c:invertIfNegative val="1"/>
            <c:bubble3D val="0"/>
            <c:spPr>
              <a:solidFill>
                <a:srgbClr val="C00000"/>
              </a:solidFill>
              <a:ln w="8815">
                <a:solidFill>
                  <a:srgbClr val="FFFFFF"/>
                </a:solidFill>
                <a:prstDash val="solid"/>
              </a:ln>
            </c:spPr>
          </c:dPt>
          <c:dPt>
            <c:idx val="5"/>
            <c:invertIfNegative val="1"/>
            <c:bubble3D val="0"/>
          </c:dPt>
          <c:dLbls>
            <c:dLbl>
              <c:idx val="0"/>
              <c:layout>
                <c:manualLayout>
                  <c:x val="0.0"/>
                  <c:y val="0.014217429070390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1"/>
              <c:showBubbleSize val="1"/>
            </c:dLbl>
            <c:spPr>
              <a:noFill/>
              <a:ln w="1763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>
                        <a:lumMod val="9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1"/>
            <c:showLeaderLines val="0"/>
          </c:dLbls>
          <c:cat>
            <c:numRef>
              <c:f>Sheet1!$B$1:$G$1</c:f>
              <c:numCache>
                <c:formatCode>General</c:formatCode>
                <c:ptCount val="4"/>
              </c:numCache>
            </c:numRef>
          </c:cat>
          <c:val>
            <c:numRef>
              <c:f>Sheet1!$B$2:$G$2</c:f>
              <c:numCache>
                <c:formatCode>0</c:formatCode>
                <c:ptCount val="4"/>
                <c:pt idx="0">
                  <c:v>4.0</c:v>
                </c:pt>
                <c:pt idx="1">
                  <c:v>42.0</c:v>
                </c:pt>
                <c:pt idx="2" formatCode="General">
                  <c:v>37.0</c:v>
                </c:pt>
                <c:pt idx="3" formatCode="General">
                  <c:v>8.0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8815">
                    <a:solidFill>
                      <a:srgbClr val="FFFFFF"/>
                    </a:solidFill>
                    <a:prstDash val="solid"/>
                  </a:ln>
                </c14:spPr>
              </c14:invertSolidFillFmt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Negative Behavior Connotations</c:v>
                </c:pt>
              </c:strCache>
            </c:strRef>
          </c:tx>
          <c:spPr>
            <a:solidFill>
              <a:srgbClr val="99CCFF"/>
            </a:solidFill>
            <a:ln w="8815">
              <a:solidFill>
                <a:srgbClr val="FFFFFF"/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A2BD90"/>
              </a:solidFill>
              <a:ln w="8815">
                <a:solidFill>
                  <a:srgbClr val="FFFFFF"/>
                </a:solidFill>
                <a:prstDash val="solid"/>
              </a:ln>
            </c:spPr>
          </c:dPt>
          <c:dPt>
            <c:idx val="1"/>
            <c:invertIfNegative val="1"/>
            <c:bubble3D val="0"/>
            <c:spPr>
              <a:solidFill>
                <a:srgbClr val="C0C0C0"/>
              </a:solidFill>
              <a:ln w="8815">
                <a:solidFill>
                  <a:srgbClr val="FFFFFF"/>
                </a:solidFill>
                <a:prstDash val="solid"/>
              </a:ln>
            </c:spPr>
          </c:dPt>
          <c:dPt>
            <c:idx val="2"/>
            <c:invertIfNegative val="1"/>
            <c:bubble3D val="0"/>
            <c:spPr>
              <a:solidFill>
                <a:srgbClr val="A2BD90"/>
              </a:solidFill>
              <a:ln w="8815">
                <a:solidFill>
                  <a:srgbClr val="FFFFFF"/>
                </a:solidFill>
                <a:prstDash val="solid"/>
              </a:ln>
            </c:spPr>
          </c:dPt>
          <c:dPt>
            <c:idx val="3"/>
            <c:invertIfNegative val="1"/>
            <c:bubble3D val="0"/>
            <c:spPr>
              <a:solidFill>
                <a:srgbClr val="C0C0C0"/>
              </a:solidFill>
              <a:ln w="8815">
                <a:solidFill>
                  <a:srgbClr val="FFFFFF"/>
                </a:solidFill>
                <a:prstDash val="solid"/>
              </a:ln>
            </c:spPr>
          </c:dPt>
          <c:cat>
            <c:numRef>
              <c:f>Sheet1!$B$1:$G$1</c:f>
              <c:numCache>
                <c:formatCode>General</c:formatCode>
                <c:ptCount val="4"/>
              </c:numCache>
            </c:numRef>
          </c:cat>
          <c:val>
            <c:numRef>
              <c:f>Sheet1!$B$3:$G$3</c:f>
              <c:numCache>
                <c:formatCode>General</c:formatCode>
                <c:ptCount val="4"/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8815">
                    <a:solidFill>
                      <a:srgbClr val="FFFFFF"/>
                    </a:solidFill>
                    <a:prstDash val="solid"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2112581064"/>
        <c:axId val="2112584104"/>
      </c:barChart>
      <c:catAx>
        <c:axId val="2112581064"/>
        <c:scaling>
          <c:orientation val="minMax"/>
        </c:scaling>
        <c:delete val="1"/>
        <c:axPos val="b"/>
        <c:numFmt formatCode="@" sourceLinked="0"/>
        <c:majorTickMark val="cross"/>
        <c:minorTickMark val="cross"/>
        <c:tickLblPos val="nextTo"/>
        <c:crossAx val="2112584104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2112584104"/>
        <c:scaling>
          <c:orientation val="minMax"/>
          <c:max val="60.0"/>
          <c:min val="0.0"/>
        </c:scaling>
        <c:delete val="1"/>
        <c:axPos val="l"/>
        <c:majorGridlines>
          <c:spPr>
            <a:ln w="2204">
              <a:solidFill>
                <a:srgbClr val="C0C0C0"/>
              </a:solidFill>
              <a:prstDash val="sysDash"/>
            </a:ln>
          </c:spPr>
        </c:majorGridlines>
        <c:numFmt formatCode="0" sourceLinked="1"/>
        <c:majorTickMark val="cross"/>
        <c:minorTickMark val="cross"/>
        <c:tickLblPos val="nextTo"/>
        <c:crossAx val="2112581064"/>
        <c:crosses val="autoZero"/>
        <c:crossBetween val="between"/>
        <c:majorUnit val="20.0"/>
        <c:minorUnit val="10.0"/>
      </c:valAx>
      <c:spPr>
        <a:noFill/>
        <a:ln w="17630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2030" b="0" i="0" u="none" strike="noStrike" baseline="0">
          <a:solidFill>
            <a:srgbClr val="000000"/>
          </a:solidFill>
          <a:latin typeface="Geneva"/>
          <a:ea typeface="Geneva"/>
          <a:cs typeface="Geneva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7157E-E209-4375-B0B1-A9910037777A}" type="datetimeFigureOut">
              <a:rPr lang="en-US" smtClean="0"/>
              <a:t>1/29/15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30F1-5535-4F2F-B04A-CC953D0B3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02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A7303AC-9F2D-4FE5-BD2B-CE115428F3E7}" type="datetimeFigureOut">
              <a:rPr lang="en-US"/>
              <a:pPr>
                <a:defRPr/>
              </a:pPr>
              <a:t>1/29/15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0B2BEF-0C58-4D53-8BBF-2C7617F80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37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08478" eaLnBrk="0" hangingPunct="0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2756" indent="-270291" defTabSz="908478" eaLnBrk="0" hangingPunct="0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1164" indent="-216233" defTabSz="908478" eaLnBrk="0" hangingPunct="0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13629" indent="-216233" defTabSz="908478" eaLnBrk="0" hangingPunct="0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46095" indent="-216233" defTabSz="908478" eaLnBrk="0" hangingPunct="0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78560" indent="-216233" algn="r" defTabSz="9084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11026" indent="-216233" algn="r" defTabSz="9084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43491" indent="-216233" algn="r" defTabSz="9084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75957" indent="-216233" algn="r" defTabSz="9084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9DE8964-16B8-4AD5-B2E7-64B7A27C183C}" type="slidenum">
              <a:rPr lang="en-US" sz="1000"/>
              <a:pPr eaLnBrk="1" hangingPunct="1"/>
              <a:t>4</a:t>
            </a:fld>
            <a:endParaRPr lang="en-US" sz="1000"/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14" tIns="45357" rIns="90714" bIns="45357" anchor="b"/>
          <a:lstStyle>
            <a:lvl1pPr defTabSz="960438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60438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60438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60438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60438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defTabSz="9604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defTabSz="9604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defTabSz="9604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defTabSz="96043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3B077B6-28B3-4468-882C-52D5C46449D2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0714" tIns="45357" rIns="90714" bIns="45357"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08478" eaLnBrk="0" hangingPunct="0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2756" indent="-270291" defTabSz="908478" eaLnBrk="0" hangingPunct="0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1164" indent="-216233" defTabSz="908478" eaLnBrk="0" hangingPunct="0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13629" indent="-216233" defTabSz="908478" eaLnBrk="0" hangingPunct="0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46095" indent="-216233" defTabSz="908478" eaLnBrk="0" hangingPunct="0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78560" indent="-216233" algn="r" defTabSz="9084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11026" indent="-216233" algn="r" defTabSz="9084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43491" indent="-216233" algn="r" defTabSz="9084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75957" indent="-216233" algn="r" defTabSz="9084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0EB2276-F1D0-4482-B74B-5F10B934836A}" type="slidenum">
              <a:rPr lang="en-US" sz="1000"/>
              <a:pPr eaLnBrk="1" hangingPunct="1"/>
              <a:t>6</a:t>
            </a:fld>
            <a:endParaRPr lang="en-US" sz="10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3"/>
            <a:ext cx="5485805" cy="411540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0B2BEF-0C58-4D53-8BBF-2C7617F80E7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24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08478" eaLnBrk="0" hangingPunct="0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2756" indent="-270291" defTabSz="908478" eaLnBrk="0" hangingPunct="0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1164" indent="-216233" defTabSz="908478" eaLnBrk="0" hangingPunct="0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13629" indent="-216233" defTabSz="908478" eaLnBrk="0" hangingPunct="0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46095" indent="-216233" defTabSz="908478" eaLnBrk="0" hangingPunct="0"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78560" indent="-216233" algn="r" defTabSz="9084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11026" indent="-216233" algn="r" defTabSz="9084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43491" indent="-216233" algn="r" defTabSz="9084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75957" indent="-216233" algn="r" defTabSz="908478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81FEDC6-DBB0-4AFB-A5E9-5E17AAC546FB}" type="slidenum">
              <a:rPr lang="en-US" sz="1000"/>
              <a:pPr eaLnBrk="1" hangingPunct="1"/>
              <a:t>8</a:t>
            </a:fld>
            <a:endParaRPr lang="en-US" sz="10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5800" y="3048000"/>
            <a:ext cx="8221716" cy="609600"/>
          </a:xfrm>
          <a:prstGeom prst="rect">
            <a:avLst/>
          </a:prstGeom>
        </p:spPr>
        <p:txBody>
          <a:bodyPr lIns="0" tIns="45720" rIns="0" anchor="ctr" anchorCtr="0"/>
          <a:lstStyle>
            <a:lvl1pPr marL="0" indent="0" algn="l">
              <a:spcBef>
                <a:spcPts val="0"/>
              </a:spcBef>
              <a:buNone/>
              <a:defRPr sz="4400" b="1" i="0" baseline="0">
                <a:solidFill>
                  <a:srgbClr val="0066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/>
          </p:nvPr>
        </p:nvSpPr>
        <p:spPr>
          <a:xfrm>
            <a:off x="685800" y="4206240"/>
            <a:ext cx="3886200" cy="394855"/>
          </a:xfrm>
          <a:prstGeom prst="rect">
            <a:avLst/>
          </a:prstGeom>
        </p:spPr>
        <p:txBody>
          <a:bodyPr lIns="0" tIns="45720" rIns="0" anchor="ctr" anchorCtr="0"/>
          <a:lstStyle>
            <a:lvl1pPr marL="0" indent="0" algn="l">
              <a:buNone/>
              <a:defRPr sz="1600" b="1" i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85799" y="3581400"/>
            <a:ext cx="8221717" cy="609600"/>
          </a:xfrm>
          <a:prstGeom prst="rect">
            <a:avLst/>
          </a:prstGeom>
        </p:spPr>
        <p:txBody>
          <a:bodyPr lIns="0" tIns="45720" rIns="0" anchor="ctr" anchorCtr="0"/>
          <a:lstStyle>
            <a:lvl1pPr marL="0" indent="0" algn="l">
              <a:spcBef>
                <a:spcPts val="0"/>
              </a:spcBef>
              <a:buNone/>
              <a:defRPr sz="2800" b="1" i="0" baseline="0">
                <a:solidFill>
                  <a:srgbClr val="0066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5800" y="2286000"/>
            <a:ext cx="6629400" cy="609600"/>
          </a:xfrm>
          <a:prstGeom prst="rect">
            <a:avLst/>
          </a:prstGeom>
        </p:spPr>
        <p:txBody>
          <a:bodyPr lIns="0" tIns="45720" rIns="0" anchor="ctr" anchorCtr="0"/>
          <a:lstStyle>
            <a:lvl1pPr marL="0" indent="0" algn="l">
              <a:spcBef>
                <a:spcPts val="0"/>
              </a:spcBef>
              <a:buNone/>
              <a:defRPr sz="3600" b="1" i="0" baseline="0">
                <a:solidFill>
                  <a:srgbClr val="0066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pPr lvl="0"/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799298"/>
            <a:ext cx="4335517" cy="5100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990600"/>
            <a:ext cx="8991600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1E48B-B291-42F8-9EB1-5C85938EBC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hart + 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1371600"/>
            <a:ext cx="89916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6200" y="990600"/>
            <a:ext cx="8991600" cy="3048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548D7-DD86-4772-8DB7-3AD0FFF39C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hart +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1371600"/>
            <a:ext cx="44196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648200" y="1371600"/>
            <a:ext cx="44196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76200" y="990600"/>
            <a:ext cx="8991600" cy="3048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/>
            </a:lvl2pPr>
          </a:lstStyle>
          <a:p>
            <a:pPr lvl="0"/>
            <a:endParaRPr lang="en-US" dirty="0" smtClean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14768-F345-47A5-854C-9AC8CDC36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1371600"/>
            <a:ext cx="0" cy="4953000"/>
          </a:xfrm>
          <a:prstGeom prst="line">
            <a:avLst/>
          </a:prstGeom>
          <a:ln w="25400">
            <a:gradFill flip="none" rotWithShape="1">
              <a:gsLst>
                <a:gs pos="33000">
                  <a:srgbClr val="BDBDBD"/>
                </a:gs>
                <a:gs pos="100000">
                  <a:schemeClr val="tx2"/>
                </a:gs>
                <a:gs pos="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990600"/>
            <a:ext cx="4419600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4648200" y="990600"/>
            <a:ext cx="4419600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0C5E3-662E-46A6-A9D4-50485B1FB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0" y="990600"/>
            <a:ext cx="0" cy="5334000"/>
          </a:xfrm>
          <a:prstGeom prst="line">
            <a:avLst/>
          </a:prstGeom>
          <a:ln w="25400">
            <a:gradFill flip="none" rotWithShape="1">
              <a:gsLst>
                <a:gs pos="33000">
                  <a:srgbClr val="BDBDBD"/>
                </a:gs>
                <a:gs pos="100000">
                  <a:schemeClr val="tx2"/>
                </a:gs>
                <a:gs pos="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hart + 2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1676400"/>
            <a:ext cx="4419600" cy="464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6200" y="990600"/>
            <a:ext cx="4419600" cy="6096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648200" y="1676400"/>
            <a:ext cx="4419600" cy="464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648200" y="990600"/>
            <a:ext cx="4419600" cy="6096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52C8D-060C-4E5D-8049-4C39906A8F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990600"/>
            <a:ext cx="0" cy="5334000"/>
          </a:xfrm>
          <a:prstGeom prst="line">
            <a:avLst/>
          </a:prstGeom>
          <a:ln w="25400">
            <a:gradFill flip="none" rotWithShape="1">
              <a:gsLst>
                <a:gs pos="33000">
                  <a:srgbClr val="BDBDBD"/>
                </a:gs>
                <a:gs pos="100000">
                  <a:schemeClr val="tx2"/>
                </a:gs>
                <a:gs pos="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Chart +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1371600"/>
            <a:ext cx="28956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76200" y="990600"/>
            <a:ext cx="8991600" cy="3048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10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3124200" y="1371600"/>
            <a:ext cx="28956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11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6172200" y="1371600"/>
            <a:ext cx="28956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26576-60EF-436B-ABA1-4A977F5778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648200" y="990600"/>
            <a:ext cx="4419600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76200" y="990600"/>
            <a:ext cx="4419600" cy="5334000"/>
          </a:xfrm>
          <a:prstGeom prst="rect">
            <a:avLst/>
          </a:prstGeom>
        </p:spPr>
        <p:txBody>
          <a:bodyPr tIns="228600"/>
          <a:lstStyle>
            <a:lvl1pPr>
              <a:defRPr sz="16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endParaRPr lang="en-US" dirty="0" smtClean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D4066-0BD0-479F-AEE6-4895A5F0A3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31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ext +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648200" y="1371600"/>
            <a:ext cx="44196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76200" y="990600"/>
            <a:ext cx="8991600" cy="3048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76200" y="1371600"/>
            <a:ext cx="4419600" cy="4953000"/>
          </a:xfrm>
          <a:prstGeom prst="rect">
            <a:avLst/>
          </a:prstGeom>
        </p:spPr>
        <p:txBody>
          <a:bodyPr tIns="228600"/>
          <a:lstStyle>
            <a:lvl1pPr>
              <a:defRPr sz="16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endParaRPr lang="en-US" dirty="0" smtClean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D4066-0BD0-479F-AEE6-4895A5F0A3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76200" y="990600"/>
            <a:ext cx="8991600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B33E-063E-485C-90E2-F7E38E7E8E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+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6200" y="990600"/>
            <a:ext cx="8991600" cy="56388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76200" y="1645920"/>
            <a:ext cx="8991600" cy="46786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F6EB4-8291-4BF6-BDAA-D1320C2131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Co-bra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799298"/>
            <a:ext cx="4335517" cy="51006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5669280"/>
            <a:ext cx="8458200" cy="0"/>
          </a:xfrm>
          <a:prstGeom prst="line">
            <a:avLst/>
          </a:prstGeom>
          <a:ln w="25400">
            <a:gradFill flip="none" rotWithShape="1">
              <a:gsLst>
                <a:gs pos="33000">
                  <a:srgbClr val="BDBDBD"/>
                </a:gs>
                <a:gs pos="100000">
                  <a:schemeClr val="tx2"/>
                </a:gs>
                <a:gs pos="0">
                  <a:schemeClr val="bg1"/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029200"/>
            <a:ext cx="4335517" cy="510061"/>
          </a:xfrm>
          <a:prstGeom prst="rect">
            <a:avLst/>
          </a:prstGeom>
        </p:spPr>
      </p:pic>
      <p:sp>
        <p:nvSpPr>
          <p:cNvPr id="2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5800" y="3048000"/>
            <a:ext cx="8221716" cy="609600"/>
          </a:xfrm>
          <a:prstGeom prst="rect">
            <a:avLst/>
          </a:prstGeom>
        </p:spPr>
        <p:txBody>
          <a:bodyPr lIns="0" tIns="45720" rIns="0" anchor="ctr" anchorCtr="0"/>
          <a:lstStyle>
            <a:lvl1pPr marL="0" indent="0" algn="l">
              <a:spcBef>
                <a:spcPts val="0"/>
              </a:spcBef>
              <a:buNone/>
              <a:defRPr sz="4400" b="1" i="0" baseline="0">
                <a:solidFill>
                  <a:srgbClr val="0066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24" name="Text Placeholder 25"/>
          <p:cNvSpPr>
            <a:spLocks noGrp="1"/>
          </p:cNvSpPr>
          <p:nvPr>
            <p:ph type="body" sz="quarter" idx="13"/>
          </p:nvPr>
        </p:nvSpPr>
        <p:spPr>
          <a:xfrm>
            <a:off x="685800" y="4206240"/>
            <a:ext cx="3886200" cy="394855"/>
          </a:xfrm>
          <a:prstGeom prst="rect">
            <a:avLst/>
          </a:prstGeom>
        </p:spPr>
        <p:txBody>
          <a:bodyPr lIns="0" tIns="45720" rIns="0" anchor="ctr" anchorCtr="0"/>
          <a:lstStyle>
            <a:lvl1pPr marL="0" indent="0" algn="l">
              <a:buNone/>
              <a:defRPr sz="1600" b="1" i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85799" y="3581400"/>
            <a:ext cx="8221717" cy="609600"/>
          </a:xfrm>
          <a:prstGeom prst="rect">
            <a:avLst/>
          </a:prstGeom>
        </p:spPr>
        <p:txBody>
          <a:bodyPr lIns="0" tIns="45720" rIns="0" anchor="ctr" anchorCtr="0"/>
          <a:lstStyle>
            <a:lvl1pPr marL="0" indent="0" algn="l">
              <a:spcBef>
                <a:spcPts val="0"/>
              </a:spcBef>
              <a:buNone/>
              <a:defRPr sz="2800" b="1" i="0" baseline="0">
                <a:solidFill>
                  <a:srgbClr val="0066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5800" y="2286000"/>
            <a:ext cx="6629400" cy="609600"/>
          </a:xfrm>
          <a:prstGeom prst="rect">
            <a:avLst/>
          </a:prstGeom>
        </p:spPr>
        <p:txBody>
          <a:bodyPr lIns="0" tIns="45720" rIns="0" anchor="ctr" anchorCtr="0"/>
          <a:lstStyle>
            <a:lvl1pPr marL="0" indent="0" algn="l">
              <a:spcBef>
                <a:spcPts val="0"/>
              </a:spcBef>
              <a:buNone/>
              <a:defRPr sz="3600" b="1" i="0" baseline="0">
                <a:solidFill>
                  <a:srgbClr val="0066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414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/Bottom Chart +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1371600"/>
            <a:ext cx="8991600" cy="2362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6200" y="990600"/>
            <a:ext cx="8991600" cy="3048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76200" y="3962400"/>
            <a:ext cx="8991600" cy="2362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02DE8-7990-437B-B3D0-0CD9032827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6200" y="3886200"/>
            <a:ext cx="8991600" cy="0"/>
          </a:xfrm>
          <a:prstGeom prst="line">
            <a:avLst/>
          </a:prstGeom>
          <a:ln w="25400">
            <a:gradFill flip="none" rotWithShape="1">
              <a:gsLst>
                <a:gs pos="33000">
                  <a:srgbClr val="BDBDBD"/>
                </a:gs>
                <a:gs pos="100000">
                  <a:schemeClr val="tx2"/>
                </a:gs>
                <a:gs pos="0">
                  <a:schemeClr val="tx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/Bottom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990600"/>
            <a:ext cx="8991600" cy="259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76200" y="3733800"/>
            <a:ext cx="8991600" cy="259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3F93A-FC9B-4CF6-ADD0-CCC8BE9508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6200" y="3657600"/>
            <a:ext cx="8991600" cy="0"/>
          </a:xfrm>
          <a:prstGeom prst="line">
            <a:avLst/>
          </a:prstGeom>
          <a:ln w="25400">
            <a:gradFill flip="none" rotWithShape="1">
              <a:gsLst>
                <a:gs pos="33000">
                  <a:srgbClr val="BDBDBD"/>
                </a:gs>
                <a:gs pos="100000">
                  <a:schemeClr val="tx2"/>
                </a:gs>
                <a:gs pos="0">
                  <a:schemeClr val="tx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ir Chart (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76200" y="990600"/>
            <a:ext cx="8991600" cy="6096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76200" y="1676400"/>
            <a:ext cx="2362200" cy="4648200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6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endParaRPr lang="en-US" dirty="0" smtClean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705600" y="1676400"/>
            <a:ext cx="2362200" cy="4648200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endParaRPr lang="en-US" dirty="0" smtClean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2514600" y="1676400"/>
            <a:ext cx="4114800" cy="464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B99D-3AA9-4A09-86C2-1123EDA02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ir Chart (Butterfly Ba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76200" y="990600"/>
            <a:ext cx="8991600" cy="6096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76200" y="1676400"/>
            <a:ext cx="4419600" cy="2362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endParaRPr lang="en-US" dirty="0" smtClean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48200" y="1676400"/>
            <a:ext cx="4419600" cy="2362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endParaRPr lang="en-US" dirty="0" smtClean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76200" y="4114800"/>
            <a:ext cx="8991600" cy="2209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C9384-5F6E-4753-8937-DA8AB0E4C8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1676400"/>
            <a:ext cx="0" cy="2362200"/>
          </a:xfrm>
          <a:prstGeom prst="line">
            <a:avLst/>
          </a:prstGeom>
          <a:ln w="25400">
            <a:gradFill flip="none" rotWithShape="1">
              <a:gsLst>
                <a:gs pos="33000">
                  <a:srgbClr val="BDBDBD"/>
                </a:gs>
                <a:gs pos="100000">
                  <a:schemeClr val="tx2"/>
                </a:gs>
                <a:gs pos="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6883B-A0E4-4FB3-ADC3-5178B686DC0A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415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6200" y="990600"/>
            <a:ext cx="8991600" cy="5334000"/>
          </a:xfrm>
          <a:prstGeom prst="rect">
            <a:avLst/>
          </a:prstGeom>
        </p:spPr>
        <p:txBody>
          <a:bodyPr tIns="22860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endParaRPr lang="en-US" dirty="0" smtClean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CCFDB-04E1-47BF-B431-A0872F88D668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452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990600"/>
            <a:ext cx="8991600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1E48B-B291-42F8-9EB1-5C85938EBC5F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520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hart + 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1371600"/>
            <a:ext cx="89916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6200" y="990600"/>
            <a:ext cx="8991600" cy="3048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548D7-DD86-4772-8DB7-3AD0FFF39C13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9918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hart +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1371600"/>
            <a:ext cx="44196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648200" y="1371600"/>
            <a:ext cx="44196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76200" y="990600"/>
            <a:ext cx="8991600" cy="3048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/>
            </a:lvl2pPr>
          </a:lstStyle>
          <a:p>
            <a:pPr lvl="0"/>
            <a:endParaRPr lang="en-US" dirty="0" smtClean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14768-F345-47A5-854C-9AC8CDC36862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1371600"/>
            <a:ext cx="0" cy="4953000"/>
          </a:xfrm>
          <a:prstGeom prst="line">
            <a:avLst/>
          </a:prstGeom>
          <a:ln w="25400">
            <a:gradFill flip="none" rotWithShape="1">
              <a:gsLst>
                <a:gs pos="33000">
                  <a:srgbClr val="BDBDBD"/>
                </a:gs>
                <a:gs pos="100000">
                  <a:schemeClr val="tx2"/>
                </a:gs>
                <a:gs pos="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96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990600"/>
            <a:ext cx="4419600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4648200" y="990600"/>
            <a:ext cx="4419600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0C5E3-662E-46A6-A9D4-50485B1FBAD6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0" y="990600"/>
            <a:ext cx="0" cy="5334000"/>
          </a:xfrm>
          <a:prstGeom prst="line">
            <a:avLst/>
          </a:prstGeom>
          <a:ln w="25400">
            <a:gradFill flip="none" rotWithShape="1">
              <a:gsLst>
                <a:gs pos="33000">
                  <a:srgbClr val="BDBDBD"/>
                </a:gs>
                <a:gs pos="100000">
                  <a:schemeClr val="tx2"/>
                </a:gs>
                <a:gs pos="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61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Clas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7726680" y="6400800"/>
            <a:ext cx="1066800" cy="457200"/>
          </a:xfrm>
          <a:prstGeom prst="rect">
            <a:avLst/>
          </a:prstGeom>
          <a:noFill/>
        </p:spPr>
        <p:txBody>
          <a:bodyPr wrap="none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8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Figure</a:t>
            </a:r>
          </a:p>
        </p:txBody>
      </p:sp>
      <p:sp>
        <p:nvSpPr>
          <p:cNvPr id="5" name="Footer Placeholder 16"/>
          <p:cNvSpPr txBox="1">
            <a:spLocks/>
          </p:cNvSpPr>
          <p:nvPr userDrawn="1"/>
        </p:nvSpPr>
        <p:spPr>
          <a:xfrm>
            <a:off x="0" y="6400800"/>
            <a:ext cx="6324600" cy="457200"/>
          </a:xfrm>
          <a:prstGeom prst="rect">
            <a:avLst/>
          </a:prstGeom>
        </p:spPr>
        <p:txBody>
          <a:bodyPr wrap="none" lIns="18288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GBA Strategies</a:t>
            </a:r>
            <a:r>
              <a:rPr lang="en-US" b="1" baseline="0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 – </a:t>
            </a:r>
            <a:r>
              <a:rPr lang="en-US" b="1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Presentation Title</a:t>
            </a:r>
            <a:endParaRPr lang="en-US" b="1" dirty="0">
              <a:ln w="1270">
                <a:noFill/>
              </a:ln>
              <a:solidFill>
                <a:schemeClr val="bg1"/>
              </a:solidFill>
              <a:effectLst>
                <a:outerShdw blurRad="50800" dist="38100" algn="l" rotWithShape="0">
                  <a:schemeClr val="accent5">
                    <a:alpha val="40000"/>
                  </a:schemeClr>
                </a:outerShdw>
              </a:effectLst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2743200"/>
            <a:ext cx="7772400" cy="685800"/>
          </a:xfrm>
          <a:prstGeom prst="rect">
            <a:avLst/>
          </a:prstGeom>
        </p:spPr>
        <p:txBody>
          <a:bodyPr lIns="0" rIns="0" anchor="t" anchorCtr="1"/>
          <a:lstStyle>
            <a:lvl1pPr marL="0" indent="0" algn="ctr">
              <a:spcBef>
                <a:spcPts val="0"/>
              </a:spcBef>
              <a:buNone/>
              <a:defRPr sz="3600" b="1" i="0" baseline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10600" y="6400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80000"/>
                    </a:scheme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27A53B7-C3C8-4E22-8B19-DCD9821AE8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22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hart + 2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1676400"/>
            <a:ext cx="4419600" cy="464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6200" y="990600"/>
            <a:ext cx="4419600" cy="6096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648200" y="1676400"/>
            <a:ext cx="4419600" cy="464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648200" y="990600"/>
            <a:ext cx="4419600" cy="6096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52C8D-060C-4E5D-8049-4C39906A8F8B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990600"/>
            <a:ext cx="0" cy="5334000"/>
          </a:xfrm>
          <a:prstGeom prst="line">
            <a:avLst/>
          </a:prstGeom>
          <a:ln w="25400">
            <a:gradFill flip="none" rotWithShape="1">
              <a:gsLst>
                <a:gs pos="33000">
                  <a:srgbClr val="BDBDBD"/>
                </a:gs>
                <a:gs pos="100000">
                  <a:schemeClr val="tx2"/>
                </a:gs>
                <a:gs pos="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9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le Chart +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1371600"/>
            <a:ext cx="28956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76200" y="990600"/>
            <a:ext cx="8991600" cy="3048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10" name="Chart Placeholder 4"/>
          <p:cNvSpPr>
            <a:spLocks noGrp="1"/>
          </p:cNvSpPr>
          <p:nvPr>
            <p:ph type="chart" sz="quarter" idx="15"/>
          </p:nvPr>
        </p:nvSpPr>
        <p:spPr>
          <a:xfrm>
            <a:off x="3124200" y="1371600"/>
            <a:ext cx="28956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11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6172200" y="1371600"/>
            <a:ext cx="28956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26576-60EF-436B-ABA1-4A977F5778EA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587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648200" y="990600"/>
            <a:ext cx="4419600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76200" y="990600"/>
            <a:ext cx="4419600" cy="5334000"/>
          </a:xfrm>
          <a:prstGeom prst="rect">
            <a:avLst/>
          </a:prstGeom>
        </p:spPr>
        <p:txBody>
          <a:bodyPr tIns="228600"/>
          <a:lstStyle>
            <a:lvl1pPr>
              <a:defRPr sz="16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endParaRPr lang="en-US" dirty="0" smtClean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D4066-0BD0-479F-AEE6-4895A5F0A301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67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ext +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648200" y="1371600"/>
            <a:ext cx="4419600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76200" y="990600"/>
            <a:ext cx="8991600" cy="3048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76200" y="1371600"/>
            <a:ext cx="4419600" cy="4953000"/>
          </a:xfrm>
          <a:prstGeom prst="rect">
            <a:avLst/>
          </a:prstGeom>
        </p:spPr>
        <p:txBody>
          <a:bodyPr tIns="228600"/>
          <a:lstStyle>
            <a:lvl1pPr>
              <a:defRPr sz="16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endParaRPr lang="en-US" dirty="0" smtClean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D4066-0BD0-479F-AEE6-4895A5F0A301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8090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76200" y="990600"/>
            <a:ext cx="8991600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B33E-063E-485C-90E2-F7E38E7E8E6C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595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+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6200" y="990600"/>
            <a:ext cx="8991600" cy="56388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76200" y="1645920"/>
            <a:ext cx="8991600" cy="46786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F6EB4-8291-4BF6-BDAA-D1320C2131F6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639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/Bottom Chart +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1371600"/>
            <a:ext cx="8991600" cy="2362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6200" y="990600"/>
            <a:ext cx="8991600" cy="3048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76200" y="3962400"/>
            <a:ext cx="8991600" cy="2362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02DE8-7990-437B-B3D0-0CD90328275C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6200" y="3886200"/>
            <a:ext cx="8991600" cy="0"/>
          </a:xfrm>
          <a:prstGeom prst="line">
            <a:avLst/>
          </a:prstGeom>
          <a:ln w="25400">
            <a:gradFill flip="none" rotWithShape="1">
              <a:gsLst>
                <a:gs pos="33000">
                  <a:srgbClr val="BDBDBD"/>
                </a:gs>
                <a:gs pos="100000">
                  <a:schemeClr val="tx2"/>
                </a:gs>
                <a:gs pos="0">
                  <a:schemeClr val="tx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9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/Bottom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76200" y="990600"/>
            <a:ext cx="8991600" cy="259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76200" y="3733800"/>
            <a:ext cx="8991600" cy="259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3F93A-FC9B-4CF6-ADD0-CCC8BE95086E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6200" y="3657600"/>
            <a:ext cx="8991600" cy="0"/>
          </a:xfrm>
          <a:prstGeom prst="line">
            <a:avLst/>
          </a:prstGeom>
          <a:ln w="25400">
            <a:gradFill flip="none" rotWithShape="1">
              <a:gsLst>
                <a:gs pos="33000">
                  <a:srgbClr val="BDBDBD"/>
                </a:gs>
                <a:gs pos="100000">
                  <a:schemeClr val="tx2"/>
                </a:gs>
                <a:gs pos="0">
                  <a:schemeClr val="tx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131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ir Chart (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76200" y="990600"/>
            <a:ext cx="8991600" cy="6096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76200" y="1676400"/>
            <a:ext cx="2362200" cy="4648200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16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endParaRPr lang="en-US" dirty="0" smtClean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705600" y="1676400"/>
            <a:ext cx="2362200" cy="4648200"/>
          </a:xfrm>
          <a:prstGeom prst="rect">
            <a:avLst/>
          </a:prstGeom>
        </p:spPr>
        <p:txBody>
          <a:bodyPr anchor="ctr" anchorCtr="0"/>
          <a:lstStyle>
            <a:lvl1pPr marL="0" indent="0" algn="r">
              <a:buNone/>
              <a:defRPr sz="16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endParaRPr lang="en-US" dirty="0" smtClean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2514600" y="1676400"/>
            <a:ext cx="4114800" cy="4648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B99D-3AA9-4A09-86C2-1123EDA02069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169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ir Chart (Butterfly Ba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76200" y="990600"/>
            <a:ext cx="8991600" cy="609600"/>
          </a:xfrm>
          <a:prstGeom prst="rect">
            <a:avLst/>
          </a:prstGeom>
        </p:spPr>
        <p:txBody>
          <a:bodyPr lIns="91440" rIns="91440" anchor="t" anchorCtr="0"/>
          <a:lstStyle>
            <a:lvl1pPr marL="0" indent="0">
              <a:buNone/>
              <a:defRPr sz="1600" b="1"/>
            </a:lvl1pPr>
          </a:lstStyle>
          <a:p>
            <a:pPr lvl="0"/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76200" y="1676400"/>
            <a:ext cx="4419600" cy="2362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endParaRPr lang="en-US" dirty="0" smtClean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48200" y="1676400"/>
            <a:ext cx="4419600" cy="2362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endParaRPr lang="en-US" dirty="0" smtClean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76200" y="4114800"/>
            <a:ext cx="8991600" cy="2209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endParaRPr lang="en-US" noProof="0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C9384-5F6E-4753-8937-DA8AB0E4C854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0" y="1676400"/>
            <a:ext cx="0" cy="2362200"/>
          </a:xfrm>
          <a:prstGeom prst="line">
            <a:avLst/>
          </a:prstGeom>
          <a:ln w="25400">
            <a:gradFill flip="none" rotWithShape="1">
              <a:gsLst>
                <a:gs pos="33000">
                  <a:srgbClr val="BDBDBD"/>
                </a:gs>
                <a:gs pos="100000">
                  <a:schemeClr val="tx2"/>
                </a:gs>
                <a:gs pos="0">
                  <a:schemeClr val="tx2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76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7726680" y="6400800"/>
            <a:ext cx="1066800" cy="457200"/>
          </a:xfrm>
          <a:prstGeom prst="rect">
            <a:avLst/>
          </a:prstGeom>
          <a:noFill/>
        </p:spPr>
        <p:txBody>
          <a:bodyPr wrap="none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8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Figure</a:t>
            </a:r>
          </a:p>
        </p:txBody>
      </p:sp>
      <p:sp>
        <p:nvSpPr>
          <p:cNvPr id="5" name="Footer Placeholder 16"/>
          <p:cNvSpPr txBox="1">
            <a:spLocks/>
          </p:cNvSpPr>
          <p:nvPr userDrawn="1"/>
        </p:nvSpPr>
        <p:spPr>
          <a:xfrm>
            <a:off x="0" y="6400800"/>
            <a:ext cx="6324600" cy="457200"/>
          </a:xfrm>
          <a:prstGeom prst="rect">
            <a:avLst/>
          </a:prstGeom>
        </p:spPr>
        <p:txBody>
          <a:bodyPr wrap="none" lIns="18288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GBA Strategies</a:t>
            </a:r>
            <a:r>
              <a:rPr lang="en-US" b="1" baseline="0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 – </a:t>
            </a:r>
            <a:r>
              <a:rPr lang="en-US" b="1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Presentation Title</a:t>
            </a:r>
            <a:endParaRPr lang="en-US" b="1" dirty="0">
              <a:ln w="1270">
                <a:noFill/>
              </a:ln>
              <a:solidFill>
                <a:schemeClr val="bg1"/>
              </a:solidFill>
              <a:effectLst>
                <a:outerShdw blurRad="50800" dist="38100" algn="l" rotWithShape="0">
                  <a:schemeClr val="accent5">
                    <a:alpha val="40000"/>
                  </a:schemeClr>
                </a:outerShdw>
              </a:effectLst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2743200"/>
            <a:ext cx="7772400" cy="685800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l">
              <a:spcBef>
                <a:spcPts val="0"/>
              </a:spcBef>
              <a:buNone/>
              <a:defRPr sz="3600" b="1" i="0" baseline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10600" y="6400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80000"/>
                    </a:scheme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27A53B7-C3C8-4E22-8B19-DCD9821AE8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69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0"/>
          <p:cNvSpPr>
            <a:spLocks noGrp="1" noChangeArrowheads="1"/>
          </p:cNvSpPr>
          <p:nvPr>
            <p:ph type="ftr" sz="quarter" idx="10"/>
          </p:nvPr>
        </p:nvSpPr>
        <p:spPr>
          <a:xfrm>
            <a:off x="6400800" y="6248400"/>
            <a:ext cx="2438400" cy="2349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Greenberg Quinlan Rosner</a:t>
            </a:r>
          </a:p>
        </p:txBody>
      </p:sp>
      <p:sp>
        <p:nvSpPr>
          <p:cNvPr id="3" name="Rectangle 5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9EF97BA2-B94F-4572-85F4-BAF4F73CDFF6}" type="slidenum">
              <a:rPr lang="en-US"/>
              <a:pPr/>
              <a:t>‹#›</a:t>
            </a:fld>
            <a:r>
              <a:rPr 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4946526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001000" cy="38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ftr" sz="quarter" idx="10"/>
          </p:nvPr>
        </p:nvSpPr>
        <p:spPr>
          <a:xfrm>
            <a:off x="6400800" y="6248400"/>
            <a:ext cx="2438400" cy="2349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Greenberg Quinlan Rosner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2873ECB1-A844-4654-B852-1AF342868448}" type="slidenum">
              <a:rPr lang="en-US"/>
              <a:pPr/>
              <a:t>‹#›</a:t>
            </a:fld>
            <a:r>
              <a:rPr 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25752174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0"/>
          <p:cNvSpPr>
            <a:spLocks noGrp="1" noChangeArrowheads="1"/>
          </p:cNvSpPr>
          <p:nvPr>
            <p:ph type="ftr" sz="quarter" idx="10"/>
          </p:nvPr>
        </p:nvSpPr>
        <p:spPr>
          <a:xfrm>
            <a:off x="6400800" y="6248400"/>
            <a:ext cx="2438400" cy="2349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Greenberg Quinlan Rosner</a:t>
            </a:r>
          </a:p>
        </p:txBody>
      </p:sp>
      <p:sp>
        <p:nvSpPr>
          <p:cNvPr id="5" name="Rectangle 5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29C1EBAE-6A3C-4D16-BF1D-6B9F8DA90D83}" type="slidenum">
              <a:rPr lang="en-US"/>
              <a:pPr/>
              <a:t>‹#›</a:t>
            </a:fld>
            <a:r>
              <a:rPr 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0203277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 - Clas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6"/>
          <p:cNvSpPr txBox="1">
            <a:spLocks/>
          </p:cNvSpPr>
          <p:nvPr userDrawn="1"/>
        </p:nvSpPr>
        <p:spPr>
          <a:xfrm>
            <a:off x="0" y="6400800"/>
            <a:ext cx="6324600" cy="457200"/>
          </a:xfrm>
          <a:prstGeom prst="rect">
            <a:avLst/>
          </a:prstGeom>
        </p:spPr>
        <p:txBody>
          <a:bodyPr wrap="none" lIns="18288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GBA Strategies</a:t>
            </a:r>
            <a:r>
              <a:rPr lang="en-US" b="1" baseline="0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 – </a:t>
            </a:r>
            <a:r>
              <a:rPr lang="en-US" b="1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Campaign</a:t>
            </a:r>
            <a:r>
              <a:rPr lang="en-US" b="1" baseline="0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 for Youth Justice</a:t>
            </a:r>
            <a:endParaRPr lang="en-US" b="1" dirty="0">
              <a:ln w="1270">
                <a:noFill/>
              </a:ln>
              <a:solidFill>
                <a:schemeClr val="bg1"/>
              </a:solidFill>
              <a:effectLst>
                <a:outerShdw blurRad="50800" dist="38100" algn="l" rotWithShape="0">
                  <a:schemeClr val="accent5">
                    <a:alpha val="40000"/>
                  </a:schemeClr>
                </a:outerShdw>
              </a:effectLst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2743200"/>
            <a:ext cx="7772400" cy="685800"/>
          </a:xfrm>
          <a:prstGeom prst="rect">
            <a:avLst/>
          </a:prstGeom>
        </p:spPr>
        <p:txBody>
          <a:bodyPr lIns="0" rIns="0" anchor="t" anchorCtr="1"/>
          <a:lstStyle>
            <a:lvl1pPr marL="0" indent="0" algn="ctr">
              <a:spcBef>
                <a:spcPts val="0"/>
              </a:spcBef>
              <a:buNone/>
              <a:defRPr sz="3600" b="1" i="0" baseline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001000" y="6400800"/>
            <a:ext cx="1143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80000"/>
                    </a:scheme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27A53B7-C3C8-4E22-8B19-DCD9821AE8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1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0"/>
          <p:cNvSpPr>
            <a:spLocks noGrp="1" noChangeArrowheads="1"/>
          </p:cNvSpPr>
          <p:nvPr>
            <p:ph type="ftr" sz="quarter" idx="10"/>
          </p:nvPr>
        </p:nvSpPr>
        <p:spPr>
          <a:xfrm>
            <a:off x="6400800" y="6248400"/>
            <a:ext cx="2438400" cy="2349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Greenberg Quinlan Rosner</a:t>
            </a:r>
          </a:p>
        </p:txBody>
      </p:sp>
      <p:sp>
        <p:nvSpPr>
          <p:cNvPr id="6" name="Rectangle 5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6C3CB01-D030-4B18-AA97-416909886837}" type="slidenum">
              <a:rPr lang="en-US"/>
              <a:pPr/>
              <a:t>‹#›</a:t>
            </a:fld>
            <a:r>
              <a:rPr 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44531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Compl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 userDrawn="1"/>
        </p:nvSpPr>
        <p:spPr>
          <a:xfrm>
            <a:off x="7726680" y="6400800"/>
            <a:ext cx="1066800" cy="457200"/>
          </a:xfrm>
          <a:prstGeom prst="rect">
            <a:avLst/>
          </a:prstGeom>
          <a:noFill/>
        </p:spPr>
        <p:txBody>
          <a:bodyPr wrap="none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8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Figure</a:t>
            </a:r>
          </a:p>
        </p:txBody>
      </p:sp>
      <p:sp>
        <p:nvSpPr>
          <p:cNvPr id="5" name="Footer Placeholder 16"/>
          <p:cNvSpPr txBox="1">
            <a:spLocks/>
          </p:cNvSpPr>
          <p:nvPr userDrawn="1"/>
        </p:nvSpPr>
        <p:spPr>
          <a:xfrm>
            <a:off x="0" y="6400800"/>
            <a:ext cx="6324600" cy="457200"/>
          </a:xfrm>
          <a:prstGeom prst="rect">
            <a:avLst/>
          </a:prstGeom>
        </p:spPr>
        <p:txBody>
          <a:bodyPr wrap="none" lIns="18288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GBA Strategies</a:t>
            </a:r>
            <a:r>
              <a:rPr lang="en-US" b="1" baseline="0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 – </a:t>
            </a:r>
            <a:r>
              <a:rPr lang="en-US" b="1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Presentation Title</a:t>
            </a:r>
            <a:endParaRPr lang="en-US" b="1" dirty="0">
              <a:ln w="1270">
                <a:noFill/>
              </a:ln>
              <a:solidFill>
                <a:schemeClr val="bg1"/>
              </a:solidFill>
              <a:effectLst>
                <a:outerShdw blurRad="50800" dist="38100" algn="l" rotWithShape="0">
                  <a:schemeClr val="accent5">
                    <a:alpha val="40000"/>
                  </a:schemeClr>
                </a:outerShdw>
              </a:effectLst>
              <a:cs typeface="Arial" pitchFamily="34" charset="0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10600" y="6400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80000"/>
                    </a:scheme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27A53B7-C3C8-4E22-8B19-DCD9821AE8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800" y="2514600"/>
            <a:ext cx="8138160" cy="502920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l">
              <a:spcBef>
                <a:spcPts val="0"/>
              </a:spcBef>
              <a:buNone/>
              <a:defRPr sz="3600" b="1" i="0" baseline="0">
                <a:solidFill>
                  <a:schemeClr val="tx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pPr lvl="0"/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5800" y="3017520"/>
            <a:ext cx="8138160" cy="502920"/>
          </a:xfrm>
          <a:prstGeom prst="rect">
            <a:avLst/>
          </a:prstGeom>
        </p:spPr>
        <p:txBody>
          <a:bodyPr lIns="0" rIns="0" anchor="t" anchorCtr="0"/>
          <a:lstStyle>
            <a:lvl1pPr marL="0" indent="0" algn="l">
              <a:spcBef>
                <a:spcPts val="0"/>
              </a:spcBef>
              <a:buNone/>
              <a:defRPr sz="3600" b="1" i="0" baseline="0"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487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r - 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2880360" y="6126480"/>
            <a:ext cx="3975100" cy="2778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1901 L Street NW, Suite 300, Washington, DC, 20036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57200" y="6124575"/>
            <a:ext cx="2057400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www.gba</a:t>
            </a:r>
            <a:r>
              <a:rPr lang="en-US" sz="12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strategies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.com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5" name="Rectangle 8"/>
          <p:cNvSpPr/>
          <p:nvPr userDrawn="1"/>
        </p:nvSpPr>
        <p:spPr>
          <a:xfrm>
            <a:off x="7223760" y="6124575"/>
            <a:ext cx="1447800" cy="27699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+1 202 621 1411</a:t>
            </a:r>
            <a:endParaRPr lang="en-US" sz="1200" b="1" dirty="0">
              <a:solidFill>
                <a:prstClr val="black">
                  <a:lumMod val="75000"/>
                  <a:lumOff val="25000"/>
                </a:prstClr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667000"/>
            <a:ext cx="6477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r - Co-bra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23160"/>
            <a:ext cx="6477000" cy="76200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74320" y="3429000"/>
            <a:ext cx="8641080" cy="0"/>
          </a:xfrm>
          <a:prstGeom prst="line">
            <a:avLst/>
          </a:prstGeom>
          <a:ln w="25400">
            <a:gradFill flip="none" rotWithShape="1">
              <a:gsLst>
                <a:gs pos="50000">
                  <a:srgbClr val="BDBDBD"/>
                </a:gs>
                <a:gs pos="100000">
                  <a:schemeClr val="tx2"/>
                </a:gs>
                <a:gs pos="0">
                  <a:schemeClr val="bg1"/>
                </a:gs>
              </a:gsLst>
              <a:lin ang="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596640"/>
            <a:ext cx="6477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44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6883B-A0E4-4FB3-ADC3-5178B686DC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6200" y="990600"/>
            <a:ext cx="8991600" cy="5334000"/>
          </a:xfrm>
          <a:prstGeom prst="rect">
            <a:avLst/>
          </a:prstGeom>
        </p:spPr>
        <p:txBody>
          <a:bodyPr tIns="22860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endParaRPr lang="en-US" dirty="0" smtClean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CCFDB-04E1-47BF-B431-A0872F88D6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23.xml"/><Relationship Id="rId17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20" Type="http://schemas.openxmlformats.org/officeDocument/2006/relationships/slideLayout" Target="../slideLayouts/slideLayout43.xml"/><Relationship Id="rId21" Type="http://schemas.openxmlformats.org/officeDocument/2006/relationships/slideLayout" Target="../slideLayouts/slideLayout44.xml"/><Relationship Id="rId22" Type="http://schemas.openxmlformats.org/officeDocument/2006/relationships/theme" Target="../theme/theme5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1.xml"/><Relationship Id="rId19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spc="-300" dirty="0">
              <a:solidFill>
                <a:schemeClr val="bg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33000">
                <a:srgbClr val="006600"/>
              </a:gs>
              <a:gs pos="0">
                <a:srgbClr val="00B05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gradFill flip="none" rotWithShape="1">
            <a:gsLst>
              <a:gs pos="33000">
                <a:srgbClr val="002060"/>
              </a:gs>
              <a:gs pos="0">
                <a:schemeClr val="accent1">
                  <a:lumMod val="25000"/>
                  <a:lumOff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05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effectLst>
            <a:glow rad="25400">
              <a:srgbClr val="002060">
                <a:alpha val="40000"/>
              </a:srgbClr>
            </a:glo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spc="-300" dirty="0">
              <a:solidFill>
                <a:schemeClr val="bg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33000">
                <a:srgbClr val="006600"/>
              </a:gs>
              <a:gs pos="0">
                <a:srgbClr val="00B05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gradFill flip="none" rotWithShape="1">
            <a:gsLst>
              <a:gs pos="33000">
                <a:srgbClr val="002060"/>
              </a:gs>
              <a:gs pos="0">
                <a:schemeClr val="accent1">
                  <a:lumMod val="25000"/>
                  <a:lumOff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9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effectLst>
            <a:glow rad="25400">
              <a:srgbClr val="002060">
                <a:alpha val="40000"/>
              </a:srgbClr>
            </a:glo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001000" y="0"/>
            <a:ext cx="11430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 anchorCtr="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spc="-300" dirty="0">
              <a:solidFill>
                <a:schemeClr val="bg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33000">
                <a:srgbClr val="006600"/>
              </a:gs>
              <a:gs pos="0">
                <a:srgbClr val="00B05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gradFill flip="none" rotWithShape="1">
            <a:gsLst>
              <a:gs pos="33000">
                <a:srgbClr val="002060"/>
              </a:gs>
              <a:gs pos="0">
                <a:schemeClr val="accent1">
                  <a:lumMod val="25000"/>
                  <a:lumOff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7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effectLst>
            <a:glow rad="25400">
              <a:srgbClr val="002060">
                <a:alpha val="40000"/>
              </a:srgbClr>
            </a:glo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33000">
                <a:srgbClr val="006600"/>
              </a:gs>
              <a:gs pos="0">
                <a:srgbClr val="00B05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-3175"/>
            <a:ext cx="9144000" cy="914400"/>
          </a:xfrm>
          <a:prstGeom prst="rect">
            <a:avLst/>
          </a:prstGeom>
          <a:gradFill flip="none" rotWithShape="1">
            <a:gsLst>
              <a:gs pos="33000">
                <a:srgbClr val="002060"/>
              </a:gs>
              <a:gs pos="0">
                <a:schemeClr val="accent1">
                  <a:lumMod val="25000"/>
                  <a:lumOff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914400"/>
          </a:xfrm>
          <a:prstGeom prst="rect">
            <a:avLst/>
          </a:prstGeom>
        </p:spPr>
        <p:txBody>
          <a:bodyPr vert="horz" lIns="182880" tIns="45720" rIns="18288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726680" y="6400800"/>
            <a:ext cx="1066800" cy="457200"/>
          </a:xfrm>
          <a:prstGeom prst="rect">
            <a:avLst/>
          </a:prstGeom>
          <a:noFill/>
        </p:spPr>
        <p:txBody>
          <a:bodyPr wrap="none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8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Figure</a:t>
            </a:r>
          </a:p>
        </p:txBody>
      </p:sp>
      <p:sp>
        <p:nvSpPr>
          <p:cNvPr id="2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80000"/>
                    </a:scheme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155E2AE-4EA4-4581-8E42-C01F73DA59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6"/>
          <p:cNvSpPr txBox="1">
            <a:spLocks/>
          </p:cNvSpPr>
          <p:nvPr userDrawn="1"/>
        </p:nvSpPr>
        <p:spPr>
          <a:xfrm>
            <a:off x="0" y="6400800"/>
            <a:ext cx="6324600" cy="457200"/>
          </a:xfrm>
          <a:prstGeom prst="rect">
            <a:avLst/>
          </a:prstGeom>
        </p:spPr>
        <p:txBody>
          <a:bodyPr wrap="none" lIns="18288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GBA Strategies</a:t>
            </a:r>
            <a:r>
              <a:rPr lang="en-US" b="1" baseline="0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 – </a:t>
            </a:r>
            <a:r>
              <a:rPr lang="en-US" b="1" dirty="0" smtClean="0">
                <a:ln w="1270">
                  <a:noFill/>
                </a:ln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40000"/>
                    </a:schemeClr>
                  </a:outerShdw>
                </a:effectLst>
                <a:cs typeface="Arial" pitchFamily="34" charset="0"/>
              </a:rPr>
              <a:t>Presentation Title</a:t>
            </a:r>
            <a:endParaRPr lang="en-US" b="1" dirty="0">
              <a:ln w="1270">
                <a:noFill/>
              </a:ln>
              <a:solidFill>
                <a:schemeClr val="bg1"/>
              </a:solidFill>
              <a:effectLst>
                <a:outerShdw blurRad="50800" dist="38100" algn="l" rotWithShape="0">
                  <a:schemeClr val="accent5">
                    <a:alpha val="40000"/>
                  </a:schemeClr>
                </a:outerShdw>
              </a:effectLst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0" r:id="rId3"/>
    <p:sldLayoutId id="2147483691" r:id="rId4"/>
    <p:sldLayoutId id="2147483699" r:id="rId5"/>
    <p:sldLayoutId id="2147483700" r:id="rId6"/>
    <p:sldLayoutId id="2147483701" r:id="rId7"/>
    <p:sldLayoutId id="2147483688" r:id="rId8"/>
    <p:sldLayoutId id="2147483707" r:id="rId9"/>
    <p:sldLayoutId id="2147483687" r:id="rId10"/>
    <p:sldLayoutId id="2147483684" r:id="rId11"/>
    <p:sldLayoutId id="2147483685" r:id="rId12"/>
    <p:sldLayoutId id="2147483703" r:id="rId13"/>
    <p:sldLayoutId id="2147483702" r:id="rId14"/>
    <p:sldLayoutId id="2147483683" r:id="rId15"/>
    <p:sldLayoutId id="2147483704" r:id="rId16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effectLst>
            <a:outerShdw blurRad="50800" dist="38100" algn="l" rotWithShape="0">
              <a:schemeClr val="accent1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33000">
                <a:srgbClr val="006600"/>
              </a:gs>
              <a:gs pos="0">
                <a:srgbClr val="00B05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-3175"/>
            <a:ext cx="9144000" cy="914400"/>
          </a:xfrm>
          <a:prstGeom prst="rect">
            <a:avLst/>
          </a:prstGeom>
          <a:gradFill flip="none" rotWithShape="1">
            <a:gsLst>
              <a:gs pos="33000">
                <a:srgbClr val="002060"/>
              </a:gs>
              <a:gs pos="0">
                <a:schemeClr val="accent1">
                  <a:lumMod val="25000"/>
                  <a:lumOff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914400"/>
          </a:xfrm>
          <a:prstGeom prst="rect">
            <a:avLst/>
          </a:prstGeom>
        </p:spPr>
        <p:txBody>
          <a:bodyPr vert="horz" lIns="182880" tIns="45720" rIns="18288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2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29600" y="6400800"/>
            <a:ext cx="914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effectLst>
                  <a:outerShdw blurRad="50800" dist="38100" algn="l" rotWithShape="0">
                    <a:schemeClr val="accent5">
                      <a:alpha val="80000"/>
                    </a:scheme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155E2AE-4EA4-4581-8E42-C01F73DA59C3}" type="slidenum">
              <a:rPr lang="en-US"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80000"/>
                    </a:srgbClr>
                  </a:outerShdw>
                </a:effectLst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  <a:effectLst>
                <a:outerShdw blurRad="50800" dist="38100" algn="l" rotWithShape="0">
                  <a:srgbClr val="006600">
                    <a:alpha val="80000"/>
                  </a:srgbClr>
                </a:outerShdw>
              </a:effectLst>
            </a:endParaRPr>
          </a:p>
        </p:txBody>
      </p:sp>
      <p:sp>
        <p:nvSpPr>
          <p:cNvPr id="10" name="Footer Placeholder 16"/>
          <p:cNvSpPr txBox="1">
            <a:spLocks/>
          </p:cNvSpPr>
          <p:nvPr/>
        </p:nvSpPr>
        <p:spPr>
          <a:xfrm>
            <a:off x="0" y="6400800"/>
            <a:ext cx="6324600" cy="457200"/>
          </a:xfrm>
          <a:prstGeom prst="rect">
            <a:avLst/>
          </a:prstGeom>
        </p:spPr>
        <p:txBody>
          <a:bodyPr wrap="none" lIns="18288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ln w="1270">
                  <a:noFill/>
                </a:ln>
                <a:solidFill>
                  <a:prstClr val="white"/>
                </a:solidFill>
                <a:effectLst>
                  <a:outerShdw blurRad="50800" dist="38100" algn="l" rotWithShape="0">
                    <a:srgbClr val="006600">
                      <a:alpha val="40000"/>
                    </a:srgbClr>
                  </a:outerShdw>
                </a:effectLst>
                <a:cs typeface="Arial" pitchFamily="34" charset="0"/>
              </a:rPr>
              <a:t>GBA Strategies – Campaign for Youth Justice</a:t>
            </a:r>
          </a:p>
        </p:txBody>
      </p:sp>
    </p:spTree>
    <p:extLst>
      <p:ext uri="{BB962C8B-B14F-4D97-AF65-F5344CB8AC3E}">
        <p14:creationId xmlns:p14="http://schemas.microsoft.com/office/powerpoint/2010/main" val="242460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4" r:id="rId17"/>
    <p:sldLayoutId id="2147483745" r:id="rId18"/>
    <p:sldLayoutId id="2147483746" r:id="rId19"/>
    <p:sldLayoutId id="2147483747" r:id="rId20"/>
    <p:sldLayoutId id="2147483748" r:id="rId2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effectLst>
            <a:outerShdw blurRad="50800" dist="38100" algn="l" rotWithShape="0">
              <a:schemeClr val="accent1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372650" y="2743200"/>
            <a:ext cx="8686800" cy="609600"/>
          </a:xfrm>
        </p:spPr>
        <p:txBody>
          <a:bodyPr/>
          <a:lstStyle/>
          <a:p>
            <a:r>
              <a:rPr lang="en-US" sz="4000" dirty="0" smtClean="0"/>
              <a:t>Youth Justice Reform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72650" y="3250453"/>
            <a:ext cx="8221717" cy="609600"/>
          </a:xfrm>
        </p:spPr>
        <p:txBody>
          <a:bodyPr/>
          <a:lstStyle/>
          <a:p>
            <a:r>
              <a:rPr lang="en-US" dirty="0" smtClean="0"/>
              <a:t>A Research-Based Message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3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900"/>
              <a:t>Recommendation #1</a:t>
            </a:r>
          </a:p>
        </p:txBody>
      </p:sp>
      <p:sp>
        <p:nvSpPr>
          <p:cNvPr id="5018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Figure  </a:t>
            </a:r>
            <a:fld id="{3EE88E34-6953-4175-8732-7ECE455B3C9E}" type="slidenum">
              <a:rPr lang="en-US">
                <a:solidFill>
                  <a:schemeClr val="bg1"/>
                </a:solidFill>
              </a:rPr>
              <a:pPr eaLnBrk="1" hangingPunct="1"/>
              <a:t>9</a:t>
            </a:fld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185056" y="2057400"/>
            <a:ext cx="8882744" cy="213858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22860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800" dirty="0"/>
              <a:t>Embrace the concept of accountability or responsibility.</a:t>
            </a:r>
          </a:p>
        </p:txBody>
      </p:sp>
    </p:spTree>
    <p:extLst>
      <p:ext uri="{BB962C8B-B14F-4D97-AF65-F5344CB8AC3E}">
        <p14:creationId xmlns:p14="http://schemas.microsoft.com/office/powerpoint/2010/main" val="354824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900" dirty="0"/>
              <a:t>Recommendation </a:t>
            </a:r>
            <a:r>
              <a:rPr lang="en-US" sz="2900" dirty="0" smtClean="0"/>
              <a:t>#2</a:t>
            </a:r>
            <a:endParaRPr lang="en-US" sz="2900" dirty="0"/>
          </a:p>
        </p:txBody>
      </p:sp>
      <p:sp>
        <p:nvSpPr>
          <p:cNvPr id="5222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Figure  </a:t>
            </a:r>
            <a:fld id="{4D4C8839-ED63-479C-8BFC-D8283EFD95D3}" type="slidenum">
              <a:rPr lang="en-US">
                <a:solidFill>
                  <a:schemeClr val="bg1"/>
                </a:solidFill>
              </a:rPr>
              <a:pPr eaLnBrk="1" hangingPunct="1"/>
              <a:t>10</a:t>
            </a:fld>
            <a:r>
              <a:rPr lang="en-US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185056" y="2057400"/>
            <a:ext cx="8882744" cy="213858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22860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2800" dirty="0"/>
              <a:t>Recognize that the ultimate goal is reducing crime and rigorous rehabilitation is the best path to this outcome.</a:t>
            </a:r>
          </a:p>
        </p:txBody>
      </p:sp>
    </p:spTree>
    <p:extLst>
      <p:ext uri="{BB962C8B-B14F-4D97-AF65-F5344CB8AC3E}">
        <p14:creationId xmlns:p14="http://schemas.microsoft.com/office/powerpoint/2010/main" val="1384449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sz="2900" dirty="0" smtClean="0">
                <a:ea typeface="ＭＳ Ｐゴシック" pitchFamily="34" charset="-128"/>
              </a:rPr>
              <a:t>Recommendation #3 – Language Tips</a:t>
            </a:r>
          </a:p>
        </p:txBody>
      </p:sp>
      <p:sp>
        <p:nvSpPr>
          <p:cNvPr id="5632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Figure </a:t>
            </a:r>
            <a:fld id="{6969CD9A-25BF-4683-89B5-4B358573B340}" type="slidenum">
              <a:rPr lang="en-US">
                <a:solidFill>
                  <a:schemeClr val="bg1"/>
                </a:solidFill>
              </a:rPr>
              <a:pPr eaLnBrk="1" hangingPunct="1"/>
              <a:t>11</a:t>
            </a:fld>
            <a:r>
              <a:rPr lang="en-US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185056" y="2057400"/>
            <a:ext cx="8882744" cy="213858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tIns="22860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Wingdings" charset="0"/>
              <a:buChar char="§"/>
              <a:defRPr/>
            </a:pPr>
            <a:r>
              <a:rPr lang="en-US" sz="2800" dirty="0"/>
              <a:t>Youth, not </a:t>
            </a:r>
            <a:r>
              <a:rPr lang="en-US" sz="2800" dirty="0" smtClean="0"/>
              <a:t>juvenile</a:t>
            </a:r>
          </a:p>
          <a:p>
            <a:pPr eaLnBrk="1" hangingPunct="1">
              <a:buFont typeface="Wingdings" charset="0"/>
              <a:buChar char="§"/>
              <a:defRPr/>
            </a:pPr>
            <a:endParaRPr lang="en-US" sz="2800" dirty="0"/>
          </a:p>
          <a:p>
            <a:pPr eaLnBrk="1" hangingPunct="1">
              <a:buFont typeface="Wingdings" charset="0"/>
              <a:buChar char="§"/>
              <a:defRPr/>
            </a:pPr>
            <a:r>
              <a:rPr lang="en-US" sz="2800" dirty="0"/>
              <a:t>Use terms like rigorous and required to make rehabilitation feel tough</a:t>
            </a:r>
          </a:p>
        </p:txBody>
      </p:sp>
    </p:spTree>
    <p:extLst>
      <p:ext uri="{BB962C8B-B14F-4D97-AF65-F5344CB8AC3E}">
        <p14:creationId xmlns:p14="http://schemas.microsoft.com/office/powerpoint/2010/main" val="408873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sz="2900" dirty="0" smtClean="0">
                <a:ea typeface="ＭＳ Ｐゴシック" pitchFamily="34" charset="-128"/>
              </a:rPr>
              <a:t>Message Triangle</a:t>
            </a:r>
          </a:p>
        </p:txBody>
      </p:sp>
      <p:sp>
        <p:nvSpPr>
          <p:cNvPr id="105475" name="Slide Number Placeholder 2"/>
          <p:cNvSpPr txBox="1">
            <a:spLocks noGrp="1"/>
          </p:cNvSpPr>
          <p:nvPr/>
        </p:nvSpPr>
        <p:spPr bwMode="auto">
          <a:xfrm>
            <a:off x="8229600" y="64897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  </a:t>
            </a:r>
            <a:fld id="{36064A88-A714-46F4-834B-413AC2C06775}" type="slidenum"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 eaLnBrk="1" hangingPunct="1"/>
              <a:t>12</a:t>
            </a:fld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63491" name="AutoShape 3"/>
          <p:cNvSpPr>
            <a:spLocks noChangeArrowheads="1"/>
          </p:cNvSpPr>
          <p:nvPr/>
        </p:nvSpPr>
        <p:spPr bwMode="auto">
          <a:xfrm>
            <a:off x="2514600" y="2552700"/>
            <a:ext cx="4060825" cy="2171700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2" name="Text Box 2"/>
          <p:cNvSpPr txBox="1">
            <a:spLocks noChangeArrowheads="1"/>
          </p:cNvSpPr>
          <p:nvPr/>
        </p:nvSpPr>
        <p:spPr bwMode="auto">
          <a:xfrm>
            <a:off x="5715000" y="2133600"/>
            <a:ext cx="3124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/>
              <a:t>RIGOROUS </a:t>
            </a:r>
            <a:r>
              <a:rPr lang="en-US" sz="2400">
                <a:solidFill>
                  <a:srgbClr val="68AA45"/>
                </a:solidFill>
              </a:rPr>
              <a:t>REHABILITATION</a:t>
            </a:r>
            <a:r>
              <a:rPr lang="en-US" sz="2400"/>
              <a:t> TO </a:t>
            </a:r>
            <a:r>
              <a:rPr lang="en-US" sz="2400">
                <a:solidFill>
                  <a:srgbClr val="68AA45"/>
                </a:solidFill>
              </a:rPr>
              <a:t>REDUCE REPEAT</a:t>
            </a:r>
            <a:r>
              <a:rPr lang="en-US" sz="2400"/>
              <a:t> OFFENSES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2895600" y="4876800"/>
            <a:ext cx="3870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sz="1100"/>
          </a:p>
          <a:p>
            <a:pPr algn="l"/>
            <a:r>
              <a:rPr lang="en-US" sz="2400">
                <a:solidFill>
                  <a:schemeClr val="accent2"/>
                </a:solidFill>
              </a:rPr>
              <a:t>COMMON SENSE</a:t>
            </a:r>
          </a:p>
        </p:txBody>
      </p:sp>
      <p:sp>
        <p:nvSpPr>
          <p:cNvPr id="63494" name="Text Box 1"/>
          <p:cNvSpPr txBox="1">
            <a:spLocks noChangeArrowheads="1"/>
          </p:cNvSpPr>
          <p:nvPr/>
        </p:nvSpPr>
        <p:spPr bwMode="auto">
          <a:xfrm>
            <a:off x="685800" y="3105150"/>
            <a:ext cx="30480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rgbClr val="FF0000"/>
                </a:solidFill>
              </a:rPr>
              <a:t>ACCOUNTABILITY</a:t>
            </a: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prstDash val="dash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3496" name="Text Box 1"/>
          <p:cNvSpPr txBox="1">
            <a:spLocks noChangeArrowheads="1"/>
          </p:cNvSpPr>
          <p:nvPr/>
        </p:nvSpPr>
        <p:spPr bwMode="auto">
          <a:xfrm>
            <a:off x="3733800" y="3581400"/>
            <a:ext cx="30480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/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495843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900" dirty="0" smtClean="0"/>
              <a:t>Understanding Audiences &amp; Messengers</a:t>
            </a:r>
            <a:endParaRPr lang="en-US" sz="2900" dirty="0"/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34" charset="-128"/>
              </a:rPr>
              <a:t>Know your audience – how you talk to other young people, parents, legislators</a:t>
            </a:r>
            <a:r>
              <a:rPr lang="en-US" dirty="0" smtClean="0">
                <a:ea typeface="ＭＳ Ｐゴシック" pitchFamily="34" charset="-128"/>
              </a:rPr>
              <a:t>, Republicans/Democrats, </a:t>
            </a:r>
            <a:r>
              <a:rPr lang="en-US" dirty="0">
                <a:ea typeface="ＭＳ Ｐゴシック" pitchFamily="34" charset="-128"/>
              </a:rPr>
              <a:t>media may be different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You are not </a:t>
            </a:r>
            <a:r>
              <a:rPr lang="en-US" smtClean="0">
                <a:ea typeface="ＭＳ Ｐゴシック" pitchFamily="34" charset="-128"/>
              </a:rPr>
              <a:t>your audience.</a:t>
            </a:r>
            <a:endParaRPr lang="en-US" dirty="0">
              <a:ea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>
              <a:ea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34" charset="-128"/>
              </a:rPr>
              <a:t>But also be yourself and bring your expertise and experience to bear.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34" charset="-128"/>
              </a:rPr>
              <a:t>Be cognizant of your word choices.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1" y="6515100"/>
            <a:ext cx="914400" cy="22860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 </a:t>
            </a:r>
            <a:fld id="{EAB3D8D1-8DC0-4ED2-B34C-BAE5843A1681}" type="slidenum">
              <a:rPr lang="en-US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eaLnBrk="1" hangingPunct="1"/>
              <a:t>1</a:t>
            </a:fld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74846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900" dirty="0" smtClean="0"/>
              <a:t>What’s Your Goal When You Poll?</a:t>
            </a:r>
            <a:endParaRPr lang="en-US" sz="2900" dirty="0"/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Lobbying?</a:t>
            </a:r>
            <a:endParaRPr lang="en-US" dirty="0" smtClean="0">
              <a:ea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ea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Press?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Message development?</a:t>
            </a:r>
            <a:endParaRPr lang="en-US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1" y="6515100"/>
            <a:ext cx="914400" cy="22860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 </a:t>
            </a:r>
            <a:fld id="{EAB3D8D1-8DC0-4ED2-B34C-BAE5843A1681}" type="slidenum">
              <a:rPr lang="en-US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eaLnBrk="1" hangingPunct="1"/>
              <a:t>2</a:t>
            </a:fld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1547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900" dirty="0"/>
              <a:t>Key </a:t>
            </a:r>
            <a:r>
              <a:rPr lang="en-US" sz="2900" dirty="0" smtClean="0"/>
              <a:t>Public Opinion Dynamics</a:t>
            </a:r>
            <a:endParaRPr lang="en-US" sz="2900" dirty="0"/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Understanding tension in public opinion.</a:t>
            </a:r>
            <a:endParaRPr lang="en-US" dirty="0" smtClean="0">
              <a:ea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ea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Ways to disarm opponents: a) pre-empt, b) refute, c) define the debate.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Language matters – different words connote different feelings and conjure up different images </a:t>
            </a:r>
            <a:endParaRPr lang="en-US" sz="20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ea typeface="ＭＳ Ｐゴシック" pitchFamily="34" charset="-128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229601" y="6515100"/>
            <a:ext cx="914400" cy="22860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 </a:t>
            </a:r>
            <a:fld id="{EAB3D8D1-8DC0-4ED2-B34C-BAE5843A1681}" type="slidenum">
              <a:rPr lang="en-US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eaLnBrk="1" hangingPunct="1"/>
              <a:t>3</a:t>
            </a:fld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51911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59943467"/>
              </p:ext>
            </p:extLst>
          </p:nvPr>
        </p:nvGraphicFramePr>
        <p:xfrm>
          <a:off x="3954463" y="2413000"/>
          <a:ext cx="5138737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 Messages Make a Clear Case on Personal Responsibility and Preventing Recidivism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Figure </a:t>
            </a:r>
            <a:fld id="{56DB1181-4FF5-437C-981C-9D1313C0B342}" type="slidenum">
              <a:rPr lang="en-US">
                <a:solidFill>
                  <a:schemeClr val="bg1"/>
                </a:solidFill>
              </a:rPr>
              <a:pPr eaLnBrk="1" hangingPunct="1"/>
              <a:t>4</a:t>
            </a:fld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029200" y="2344737"/>
            <a:ext cx="152400" cy="152400"/>
          </a:xfrm>
          <a:prstGeom prst="rect">
            <a:avLst/>
          </a:prstGeom>
          <a:solidFill>
            <a:srgbClr val="68AA4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437505" y="2314574"/>
            <a:ext cx="12954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prstDash val="dash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b="1" dirty="0" smtClean="0"/>
              <a:t>Very convincing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7005320" y="2329654"/>
            <a:ext cx="152400" cy="152400"/>
          </a:xfrm>
          <a:prstGeom prst="rect">
            <a:avLst/>
          </a:prstGeom>
          <a:solidFill>
            <a:srgbClr val="BCDDA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213600" y="2314573"/>
            <a:ext cx="18288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prstDash val="dash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b="1" dirty="0" smtClean="0"/>
              <a:t>Somewhat convincing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144713" y="2728913"/>
            <a:ext cx="428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prstDash val="dash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33802" name="Line 12"/>
          <p:cNvSpPr>
            <a:spLocks noChangeShapeType="1"/>
          </p:cNvSpPr>
          <p:nvPr/>
        </p:nvSpPr>
        <p:spPr bwMode="auto">
          <a:xfrm>
            <a:off x="152400" y="3343275"/>
            <a:ext cx="8763000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803" name="Line 13"/>
          <p:cNvSpPr>
            <a:spLocks noChangeShapeType="1"/>
          </p:cNvSpPr>
          <p:nvPr/>
        </p:nvSpPr>
        <p:spPr bwMode="auto">
          <a:xfrm>
            <a:off x="152400" y="4276725"/>
            <a:ext cx="8763000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804" name="Line 14"/>
          <p:cNvSpPr>
            <a:spLocks noChangeShapeType="1"/>
          </p:cNvSpPr>
          <p:nvPr/>
        </p:nvSpPr>
        <p:spPr bwMode="auto">
          <a:xfrm>
            <a:off x="152400" y="5229225"/>
            <a:ext cx="8763000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806" name="Rectangle 17"/>
          <p:cNvSpPr>
            <a:spLocks noChangeArrowheads="1"/>
          </p:cNvSpPr>
          <p:nvPr/>
        </p:nvSpPr>
        <p:spPr bwMode="auto">
          <a:xfrm>
            <a:off x="8343157" y="2743200"/>
            <a:ext cx="22762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prstDash val="dash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59</a:t>
            </a:r>
          </a:p>
        </p:txBody>
      </p:sp>
      <p:sp>
        <p:nvSpPr>
          <p:cNvPr id="33807" name="Rectangle 18"/>
          <p:cNvSpPr>
            <a:spLocks noChangeArrowheads="1"/>
          </p:cNvSpPr>
          <p:nvPr/>
        </p:nvSpPr>
        <p:spPr bwMode="auto">
          <a:xfrm>
            <a:off x="63500" y="2344738"/>
            <a:ext cx="434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prstDash val="dash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r>
              <a:rPr lang="en-US" sz="1100" dirty="0">
                <a:latin typeface="Arial" charset="0"/>
                <a:ea typeface="ＭＳ Ｐゴシック" charset="0"/>
              </a:rPr>
              <a:t>Youth who commit crimes should be held </a:t>
            </a:r>
            <a:r>
              <a:rPr lang="en-US" sz="1100" b="1" dirty="0">
                <a:latin typeface="Arial" charset="0"/>
                <a:ea typeface="ＭＳ Ｐゴシック" charset="0"/>
              </a:rPr>
              <a:t>accountable</a:t>
            </a:r>
            <a:r>
              <a:rPr lang="en-US" sz="1100" dirty="0">
                <a:latin typeface="Arial" charset="0"/>
                <a:ea typeface="ＭＳ Ｐゴシック" charset="0"/>
              </a:rPr>
              <a:t> for their actions. They should serve a </a:t>
            </a:r>
            <a:r>
              <a:rPr lang="en-US" sz="1100" b="1" dirty="0">
                <a:latin typeface="Arial" charset="0"/>
                <a:ea typeface="ＭＳ Ｐゴシック" charset="0"/>
              </a:rPr>
              <a:t>punishment that fits</a:t>
            </a:r>
            <a:r>
              <a:rPr lang="en-US" sz="1100" dirty="0">
                <a:latin typeface="Arial" charset="0"/>
                <a:ea typeface="ＭＳ Ｐゴシック" charset="0"/>
              </a:rPr>
              <a:t> and make things right with the victim through compensation or restitution. But we all know the value of forgiveness and second chances, and </a:t>
            </a:r>
            <a:r>
              <a:rPr lang="en-US" sz="1100" b="1" dirty="0">
                <a:latin typeface="Arial" charset="0"/>
                <a:ea typeface="ＭＳ Ｐゴシック" charset="0"/>
              </a:rPr>
              <a:t>once they have atoned, we need to help them move forward and make a positive contribution to society</a:t>
            </a:r>
            <a:r>
              <a:rPr lang="en-US" sz="1100" dirty="0">
                <a:latin typeface="Arial" charset="0"/>
                <a:ea typeface="ＭＳ Ｐゴシック" charset="0"/>
              </a:rPr>
              <a:t>.</a:t>
            </a:r>
            <a:endParaRPr lang="en-US" sz="1100" b="1" dirty="0">
              <a:latin typeface="Arial" charset="0"/>
              <a:ea typeface="ＭＳ Ｐゴシック" charset="0"/>
            </a:endParaRPr>
          </a:p>
        </p:txBody>
      </p:sp>
      <p:sp>
        <p:nvSpPr>
          <p:cNvPr id="33808" name="Rectangle 20"/>
          <p:cNvSpPr>
            <a:spLocks noChangeArrowheads="1"/>
          </p:cNvSpPr>
          <p:nvPr/>
        </p:nvSpPr>
        <p:spPr bwMode="auto">
          <a:xfrm>
            <a:off x="8381871" y="3667125"/>
            <a:ext cx="22762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prstDash val="dash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59</a:t>
            </a:r>
          </a:p>
        </p:txBody>
      </p:sp>
      <p:sp>
        <p:nvSpPr>
          <p:cNvPr id="33809" name="Rectangle 22"/>
          <p:cNvSpPr>
            <a:spLocks noChangeArrowheads="1"/>
          </p:cNvSpPr>
          <p:nvPr/>
        </p:nvSpPr>
        <p:spPr bwMode="auto">
          <a:xfrm>
            <a:off x="73025" y="3468688"/>
            <a:ext cx="4343400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prstDash val="dash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r>
              <a:rPr lang="en-US" sz="1100">
                <a:latin typeface="Arial" charset="0"/>
                <a:ea typeface="ＭＳ Ｐゴシック" charset="0"/>
              </a:rPr>
              <a:t>The reality is that almost every youth offender will be released. The best thing for society is to </a:t>
            </a:r>
            <a:r>
              <a:rPr lang="en-US" sz="1100" b="1">
                <a:latin typeface="Arial" charset="0"/>
                <a:ea typeface="ＭＳ Ｐゴシック" charset="0"/>
              </a:rPr>
              <a:t>make sure kids get treatment and training so they are less likely to commit another crime and can become productive citizens</a:t>
            </a:r>
            <a:r>
              <a:rPr lang="en-US" sz="1100">
                <a:latin typeface="Arial" charset="0"/>
                <a:ea typeface="ＭＳ Ｐゴシック" charset="0"/>
              </a:rPr>
              <a:t>.</a:t>
            </a:r>
            <a:endParaRPr lang="en-US" sz="1100" b="1">
              <a:latin typeface="Arial" charset="0"/>
              <a:ea typeface="ＭＳ Ｐゴシック" charset="0"/>
            </a:endParaRPr>
          </a:p>
        </p:txBody>
      </p:sp>
      <p:sp>
        <p:nvSpPr>
          <p:cNvPr id="33810" name="Rectangle 23"/>
          <p:cNvSpPr>
            <a:spLocks noChangeArrowheads="1"/>
          </p:cNvSpPr>
          <p:nvPr/>
        </p:nvSpPr>
        <p:spPr bwMode="auto">
          <a:xfrm>
            <a:off x="76200" y="4340225"/>
            <a:ext cx="43434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prstDash val="dash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r>
              <a:rPr lang="en-US" sz="1100">
                <a:latin typeface="Arial" charset="0"/>
                <a:ea typeface="ＭＳ Ｐゴシック" charset="0"/>
              </a:rPr>
              <a:t>Youth who commit a crime are often incarcerated in jails or prisons with adults, where </a:t>
            </a:r>
            <a:r>
              <a:rPr lang="en-US" sz="1100" b="1">
                <a:latin typeface="Arial" charset="0"/>
                <a:ea typeface="ＭＳ Ｐゴシック" charset="0"/>
              </a:rPr>
              <a:t>more than 20 percent of sexual assaults are committed against youth under age 18</a:t>
            </a:r>
            <a:r>
              <a:rPr lang="en-US" sz="1100">
                <a:latin typeface="Arial" charset="0"/>
                <a:ea typeface="ＭＳ Ｐゴシック" charset="0"/>
              </a:rPr>
              <a:t>, even though they make up just 1 percent of the inmate population. We have a responsibility to protect youth while they are in the state's custody</a:t>
            </a:r>
            <a:endParaRPr lang="en-US" sz="1100" b="1">
              <a:latin typeface="Arial" charset="0"/>
              <a:ea typeface="ＭＳ Ｐゴシック" charset="0"/>
            </a:endParaRPr>
          </a:p>
        </p:txBody>
      </p:sp>
      <p:sp>
        <p:nvSpPr>
          <p:cNvPr id="33811" name="Rectangle 25"/>
          <p:cNvSpPr>
            <a:spLocks noChangeArrowheads="1"/>
          </p:cNvSpPr>
          <p:nvPr/>
        </p:nvSpPr>
        <p:spPr bwMode="auto">
          <a:xfrm>
            <a:off x="76200" y="5284788"/>
            <a:ext cx="43434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prstDash val="dash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l">
              <a:defRPr/>
            </a:pPr>
            <a:r>
              <a:rPr lang="en-US" sz="1100" b="1">
                <a:latin typeface="Arial" charset="0"/>
                <a:ea typeface="ＭＳ Ｐゴシック" charset="0"/>
              </a:rPr>
              <a:t>The top priority for the juvenile justice system is stopping repeat offenses and reducing crime</a:t>
            </a:r>
            <a:r>
              <a:rPr lang="en-US" sz="1100">
                <a:latin typeface="Arial" charset="0"/>
                <a:ea typeface="ＭＳ Ｐゴシック" charset="0"/>
              </a:rPr>
              <a:t>. But incarcerating youth is not getting the job done. Instead of poorly run prisons, we need </a:t>
            </a:r>
            <a:r>
              <a:rPr lang="en-US" sz="1100" b="1">
                <a:latin typeface="Arial" charset="0"/>
                <a:ea typeface="ＭＳ Ｐゴシック" charset="0"/>
              </a:rPr>
              <a:t>tough, rigorous alternatives for youth offenders, such as intensive rehabilitation, education, and job training, required counseling and drug treatment, and mandatory supervision</a:t>
            </a:r>
            <a:r>
              <a:rPr lang="en-US" sz="1100">
                <a:latin typeface="Arial" charset="0"/>
                <a:ea typeface="ＭＳ Ｐゴシック" charset="0"/>
              </a:rPr>
              <a:t>.</a:t>
            </a:r>
            <a:endParaRPr lang="en-US" sz="1100" b="1">
              <a:latin typeface="Arial" charset="0"/>
              <a:ea typeface="ＭＳ Ｐゴシック" charset="0"/>
            </a:endParaRPr>
          </a:p>
        </p:txBody>
      </p:sp>
      <p:sp>
        <p:nvSpPr>
          <p:cNvPr id="33812" name="Rectangle 26"/>
          <p:cNvSpPr>
            <a:spLocks noChangeArrowheads="1"/>
          </p:cNvSpPr>
          <p:nvPr/>
        </p:nvSpPr>
        <p:spPr bwMode="auto">
          <a:xfrm>
            <a:off x="8172936" y="4600575"/>
            <a:ext cx="22762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prstDash val="dash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56</a:t>
            </a:r>
          </a:p>
        </p:txBody>
      </p:sp>
      <p:sp>
        <p:nvSpPr>
          <p:cNvPr id="33813" name="Rectangle 28"/>
          <p:cNvSpPr>
            <a:spLocks noChangeArrowheads="1"/>
          </p:cNvSpPr>
          <p:nvPr/>
        </p:nvSpPr>
        <p:spPr bwMode="auto">
          <a:xfrm>
            <a:off x="8052337" y="5591175"/>
            <a:ext cx="22762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prstDash val="dash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54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25" y="914400"/>
            <a:ext cx="827722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The following are some statements people might make about the juvenile justice system. For each, please rate how much you agree with this statement on a scale from 1 to 7, where a score closer to 7 means you completely agree and a score closer to 1 means you completely disagree. You may use any number from 1 to 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127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900" dirty="0" smtClean="0"/>
              <a:t>The 3 Cs of Good Messaging</a:t>
            </a:r>
            <a:endParaRPr lang="en-US" sz="2900" dirty="0"/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sz="2400" dirty="0" smtClean="0"/>
              <a:t>Coherent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2400" dirty="0" smtClean="0"/>
              <a:t>Concise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2400" dirty="0" smtClean="0"/>
              <a:t>Consistent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018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Figure  </a:t>
            </a:r>
            <a:fld id="{3EE88E34-6953-4175-8732-7ECE455B3C9E}" type="slidenum">
              <a:rPr lang="en-US">
                <a:solidFill>
                  <a:schemeClr val="bg1"/>
                </a:solidFill>
              </a:rPr>
              <a:pPr eaLnBrk="1" hangingPunct="1"/>
              <a:t>5</a:t>
            </a:fld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426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</a:rPr>
              <a:t>Youth and Juvenile Connote Very Different </a:t>
            </a:r>
            <a:r>
              <a:rPr lang="en-US" dirty="0" smtClean="0">
                <a:latin typeface="Arial" charset="0"/>
                <a:ea typeface="ＭＳ Ｐゴシック" charset="0"/>
              </a:rPr>
              <a:t>Things</a:t>
            </a:r>
            <a:endParaRPr lang="en-US" dirty="0"/>
          </a:p>
        </p:txBody>
      </p:sp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Figure </a:t>
            </a:r>
            <a:fld id="{A61937F5-5383-4453-BEAB-AB590DB772E7}" type="slidenum">
              <a:rPr lang="en-US">
                <a:solidFill>
                  <a:schemeClr val="bg1"/>
                </a:solidFill>
              </a:rPr>
              <a:pPr eaLnBrk="1" hangingPunct="1"/>
              <a:t>6</a:t>
            </a:fld>
            <a:r>
              <a:rPr lang="en-US" dirty="0">
                <a:solidFill>
                  <a:schemeClr val="bg1"/>
                </a:solidFill>
              </a:rPr>
              <a:t>  </a:t>
            </a:r>
          </a:p>
        </p:txBody>
      </p:sp>
      <p:graphicFrame>
        <p:nvGraphicFramePr>
          <p:cNvPr id="10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62316821"/>
              </p:ext>
            </p:extLst>
          </p:nvPr>
        </p:nvGraphicFramePr>
        <p:xfrm>
          <a:off x="-177799" y="2009739"/>
          <a:ext cx="9321800" cy="385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04800" y="914400"/>
            <a:ext cx="80010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85000"/>
              </a:lnSpc>
              <a:defRPr/>
            </a:pPr>
            <a:endParaRPr lang="en-US" sz="2500">
              <a:latin typeface="Arial" charset="0"/>
              <a:ea typeface="ＭＳ Ｐゴシック" charset="0"/>
            </a:endParaRPr>
          </a:p>
        </p:txBody>
      </p:sp>
      <p:sp>
        <p:nvSpPr>
          <p:cNvPr id="47111" name="Text Box 17"/>
          <p:cNvSpPr txBox="1">
            <a:spLocks noChangeArrowheads="1"/>
          </p:cNvSpPr>
          <p:nvPr/>
        </p:nvSpPr>
        <p:spPr bwMode="auto">
          <a:xfrm>
            <a:off x="3886200" y="6194425"/>
            <a:ext cx="24384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b="1" dirty="0" smtClean="0"/>
              <a:t>Negative Behavior/Connotations</a:t>
            </a:r>
          </a:p>
        </p:txBody>
      </p:sp>
      <p:sp>
        <p:nvSpPr>
          <p:cNvPr id="47113" name="Text Box 21"/>
          <p:cNvSpPr txBox="1">
            <a:spLocks noChangeArrowheads="1"/>
          </p:cNvSpPr>
          <p:nvPr/>
        </p:nvSpPr>
        <p:spPr bwMode="auto">
          <a:xfrm>
            <a:off x="3886200" y="5953488"/>
            <a:ext cx="2262188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b="1" dirty="0" smtClean="0"/>
              <a:t>Positive/Neutral Connotations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076902"/>
            <a:ext cx="384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comes to mind when you see the word </a:t>
            </a:r>
            <a:r>
              <a:rPr lang="en-US" b="1" dirty="0"/>
              <a:t>"juvenile?" </a:t>
            </a:r>
            <a:r>
              <a:rPr lang="en-US" dirty="0"/>
              <a:t>Please write a few words or phrases</a:t>
            </a:r>
            <a:r>
              <a:rPr lang="en-US" dirty="0" smtClean="0"/>
              <a:t>.</a:t>
            </a:r>
            <a:endParaRPr lang="en-US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218112" y="1105188"/>
            <a:ext cx="3671888" cy="923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/>
              <a:t>What comes to mind when you see the word </a:t>
            </a:r>
            <a:r>
              <a:rPr lang="ja-JP" altLang="en-US" b="1" dirty="0"/>
              <a:t>“</a:t>
            </a:r>
            <a:r>
              <a:rPr lang="en-US" altLang="ja-JP" b="1" dirty="0"/>
              <a:t>youth?</a:t>
            </a:r>
            <a:r>
              <a:rPr lang="ja-JP" altLang="en-US" b="1" dirty="0"/>
              <a:t>”</a:t>
            </a:r>
            <a:r>
              <a:rPr lang="en-US" altLang="ja-JP" b="1" dirty="0"/>
              <a:t> </a:t>
            </a:r>
            <a:r>
              <a:rPr lang="en-US" altLang="ja-JP" dirty="0"/>
              <a:t>Please write a few words or phrases.</a:t>
            </a:r>
            <a:endParaRPr lang="en-US" b="1" i="1" dirty="0"/>
          </a:p>
          <a:p>
            <a:endParaRPr lang="en-US" dirty="0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3429000" y="5953488"/>
            <a:ext cx="203199" cy="1619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/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429000" y="6216650"/>
            <a:ext cx="203199" cy="16192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0" tIns="0" rIns="0" bIns="0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931826"/>
            <a:ext cx="0" cy="493395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647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Juvenile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Elicits Negative Reactions;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Youth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Much More Positive</a:t>
            </a: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48132" name="Chart Placeholder 7"/>
          <p:cNvPicPr>
            <a:picLocks noGrp="1" noChangeAspect="1"/>
          </p:cNvPicPr>
          <p:nvPr>
            <p:ph type="chart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514600"/>
            <a:ext cx="4419600" cy="3657600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val="1"/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1143000" y="1171114"/>
            <a:ext cx="2438400" cy="609600"/>
          </a:xfrm>
        </p:spPr>
        <p:txBody>
          <a:bodyPr/>
          <a:lstStyle/>
          <a:p>
            <a:pPr algn="ctr"/>
            <a:r>
              <a:rPr lang="en-US" sz="2600" dirty="0" smtClean="0"/>
              <a:t>Juvenile</a:t>
            </a:r>
            <a:endParaRPr lang="en-US" sz="26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48200" y="1185862"/>
            <a:ext cx="4419600" cy="390525"/>
          </a:xfrm>
        </p:spPr>
        <p:txBody>
          <a:bodyPr/>
          <a:lstStyle/>
          <a:p>
            <a:pPr algn="ctr"/>
            <a:r>
              <a:rPr lang="en-US" sz="2600" dirty="0" smtClean="0"/>
              <a:t>Youth</a:t>
            </a:r>
            <a:endParaRPr lang="en-US" sz="2600" dirty="0"/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Figure  </a:t>
            </a:r>
            <a:fld id="{F5124B0E-97F0-49B9-9131-AA84DE2B5705}" type="slidenum">
              <a:rPr lang="en-US" smtClean="0">
                <a:solidFill>
                  <a:schemeClr val="bg1"/>
                </a:solidFill>
              </a:rPr>
              <a:pPr eaLnBrk="1" hangingPunct="1"/>
              <a:t>7</a:t>
            </a:fld>
            <a:r>
              <a:rPr lang="en-US" dirty="0" smtClean="0">
                <a:solidFill>
                  <a:schemeClr val="bg1"/>
                </a:solidFill>
              </a:rPr>
              <a:t> 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530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735" y="2427045"/>
            <a:ext cx="4235244" cy="3491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28600" y="1780714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Q4. (SPLIT A) What comes to mind when you see the word “juvenile”?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51439" y="1784163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Q4. (SPLIT B) What comes to mind when you see the word “youth”?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2514600"/>
            <a:ext cx="2514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00600" y="2514600"/>
            <a:ext cx="2514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27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Strategic Recommendations</a:t>
            </a:r>
            <a:endParaRPr lang="en-US" dirty="0"/>
          </a:p>
        </p:txBody>
      </p:sp>
      <p:sp>
        <p:nvSpPr>
          <p:cNvPr id="4915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Figure </a:t>
            </a:r>
            <a:fld id="{8011EDC9-CAF6-43F4-8419-BEB8E3595949}" type="slidenum">
              <a:rPr lang="en-US">
                <a:solidFill>
                  <a:schemeClr val="bg1"/>
                </a:solidFill>
              </a:rPr>
              <a:pPr eaLnBrk="1" hangingPunct="1"/>
              <a:t>8</a:t>
            </a:fld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9157" name="Line 4"/>
          <p:cNvSpPr>
            <a:spLocks noChangeShapeType="1"/>
          </p:cNvSpPr>
          <p:nvPr/>
        </p:nvSpPr>
        <p:spPr bwMode="auto">
          <a:xfrm flipH="1">
            <a:off x="868363" y="3200400"/>
            <a:ext cx="8275637" cy="0"/>
          </a:xfrm>
          <a:prstGeom prst="line">
            <a:avLst/>
          </a:prstGeom>
          <a:noFill/>
          <a:ln w="9525" cap="rnd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81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s">
  <a:themeElements>
    <a:clrScheme name="Custom 1">
      <a:dk1>
        <a:sysClr val="windowText" lastClr="000000"/>
      </a:dk1>
      <a:lt1>
        <a:sysClr val="window" lastClr="FFFFFF"/>
      </a:lt1>
      <a:dk2>
        <a:srgbClr val="808080"/>
      </a:dk2>
      <a:lt2>
        <a:srgbClr val="FFFFFF"/>
      </a:lt2>
      <a:accent1>
        <a:srgbClr val="002060"/>
      </a:accent1>
      <a:accent2>
        <a:srgbClr val="C00000"/>
      </a:accent2>
      <a:accent3>
        <a:srgbClr val="FFC000"/>
      </a:accent3>
      <a:accent4>
        <a:srgbClr val="7030A0"/>
      </a:accent4>
      <a:accent5>
        <a:srgbClr val="006600"/>
      </a:accent5>
      <a:accent6>
        <a:srgbClr val="E36C09"/>
      </a:accent6>
      <a:hlink>
        <a:srgbClr val="006600"/>
      </a:hlink>
      <a:folHlink>
        <a:srgbClr val="7030A0"/>
      </a:folHlink>
    </a:clrScheme>
    <a:fontScheme name="Gerstein Ag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Headers">
  <a:themeElements>
    <a:clrScheme name="Custom 1">
      <a:dk1>
        <a:sysClr val="windowText" lastClr="000000"/>
      </a:dk1>
      <a:lt1>
        <a:sysClr val="window" lastClr="FFFFFF"/>
      </a:lt1>
      <a:dk2>
        <a:srgbClr val="808080"/>
      </a:dk2>
      <a:lt2>
        <a:srgbClr val="FFFFFF"/>
      </a:lt2>
      <a:accent1>
        <a:srgbClr val="002060"/>
      </a:accent1>
      <a:accent2>
        <a:srgbClr val="C00000"/>
      </a:accent2>
      <a:accent3>
        <a:srgbClr val="FFC000"/>
      </a:accent3>
      <a:accent4>
        <a:srgbClr val="7030A0"/>
      </a:accent4>
      <a:accent5>
        <a:srgbClr val="006600"/>
      </a:accent5>
      <a:accent6>
        <a:srgbClr val="E36C09"/>
      </a:accent6>
      <a:hlink>
        <a:srgbClr val="006600"/>
      </a:hlink>
      <a:folHlink>
        <a:srgbClr val="7030A0"/>
      </a:folHlink>
    </a:clrScheme>
    <a:fontScheme name="Gerstein Ag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osers">
  <a:themeElements>
    <a:clrScheme name="Custom 1">
      <a:dk1>
        <a:sysClr val="windowText" lastClr="000000"/>
      </a:dk1>
      <a:lt1>
        <a:sysClr val="window" lastClr="FFFFFF"/>
      </a:lt1>
      <a:dk2>
        <a:srgbClr val="808080"/>
      </a:dk2>
      <a:lt2>
        <a:srgbClr val="FFFFFF"/>
      </a:lt2>
      <a:accent1>
        <a:srgbClr val="002060"/>
      </a:accent1>
      <a:accent2>
        <a:srgbClr val="C00000"/>
      </a:accent2>
      <a:accent3>
        <a:srgbClr val="FFC000"/>
      </a:accent3>
      <a:accent4>
        <a:srgbClr val="7030A0"/>
      </a:accent4>
      <a:accent5>
        <a:srgbClr val="006600"/>
      </a:accent5>
      <a:accent6>
        <a:srgbClr val="E36C09"/>
      </a:accent6>
      <a:hlink>
        <a:srgbClr val="006600"/>
      </a:hlink>
      <a:folHlink>
        <a:srgbClr val="7030A0"/>
      </a:folHlink>
    </a:clrScheme>
    <a:fontScheme name="Gerstein Ag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harts and Bullets">
  <a:themeElements>
    <a:clrScheme name="Gerstein Agne">
      <a:dk1>
        <a:sysClr val="windowText" lastClr="000000"/>
      </a:dk1>
      <a:lt1>
        <a:sysClr val="window" lastClr="FFFFFF"/>
      </a:lt1>
      <a:dk2>
        <a:srgbClr val="808080"/>
      </a:dk2>
      <a:lt2>
        <a:srgbClr val="FFFFFF"/>
      </a:lt2>
      <a:accent1>
        <a:srgbClr val="002060"/>
      </a:accent1>
      <a:accent2>
        <a:srgbClr val="C00000"/>
      </a:accent2>
      <a:accent3>
        <a:srgbClr val="FFC000"/>
      </a:accent3>
      <a:accent4>
        <a:srgbClr val="7030A0"/>
      </a:accent4>
      <a:accent5>
        <a:srgbClr val="006600"/>
      </a:accent5>
      <a:accent6>
        <a:srgbClr val="E36C09"/>
      </a:accent6>
      <a:hlink>
        <a:srgbClr val="006600"/>
      </a:hlink>
      <a:folHlink>
        <a:srgbClr val="7030A0"/>
      </a:folHlink>
    </a:clrScheme>
    <a:fontScheme name="Gerstein Ag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harts and Bullets">
  <a:themeElements>
    <a:clrScheme name="Gerstein Agne">
      <a:dk1>
        <a:sysClr val="windowText" lastClr="000000"/>
      </a:dk1>
      <a:lt1>
        <a:sysClr val="window" lastClr="FFFFFF"/>
      </a:lt1>
      <a:dk2>
        <a:srgbClr val="808080"/>
      </a:dk2>
      <a:lt2>
        <a:srgbClr val="FFFFFF"/>
      </a:lt2>
      <a:accent1>
        <a:srgbClr val="002060"/>
      </a:accent1>
      <a:accent2>
        <a:srgbClr val="C00000"/>
      </a:accent2>
      <a:accent3>
        <a:srgbClr val="FFC000"/>
      </a:accent3>
      <a:accent4>
        <a:srgbClr val="7030A0"/>
      </a:accent4>
      <a:accent5>
        <a:srgbClr val="006600"/>
      </a:accent5>
      <a:accent6>
        <a:srgbClr val="E36C09"/>
      </a:accent6>
      <a:hlink>
        <a:srgbClr val="006600"/>
      </a:hlink>
      <a:folHlink>
        <a:srgbClr val="7030A0"/>
      </a:folHlink>
    </a:clrScheme>
    <a:fontScheme name="Gerstein Ag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9110</TotalTime>
  <Words>651</Words>
  <Application>Microsoft Macintosh PowerPoint</Application>
  <PresentationFormat>On-screen Show (4:3)</PresentationFormat>
  <Paragraphs>84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Titles</vt:lpstr>
      <vt:lpstr>Section Headers</vt:lpstr>
      <vt:lpstr>Closers</vt:lpstr>
      <vt:lpstr>Charts and Bullets</vt:lpstr>
      <vt:lpstr>1_Charts and Bullets</vt:lpstr>
      <vt:lpstr>PowerPoint Presentation</vt:lpstr>
      <vt:lpstr>Understanding Audiences &amp; Messengers</vt:lpstr>
      <vt:lpstr>What’s Your Goal When You Poll?</vt:lpstr>
      <vt:lpstr>Key Public Opinion Dynamics</vt:lpstr>
      <vt:lpstr>Top Messages Make a Clear Case on Personal Responsibility and Preventing Recidivism</vt:lpstr>
      <vt:lpstr>The 3 Cs of Good Messaging</vt:lpstr>
      <vt:lpstr>Youth and Juvenile Connote Very Different Things</vt:lpstr>
      <vt:lpstr>“Juvenile” Elicits Negative Reactions; “Youth” Much More Positive</vt:lpstr>
      <vt:lpstr>PowerPoint Presentation</vt:lpstr>
      <vt:lpstr>Recommendation #1</vt:lpstr>
      <vt:lpstr>Recommendation #2</vt:lpstr>
      <vt:lpstr>Recommendation #3 – Language Tips</vt:lpstr>
      <vt:lpstr>Message Triangle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Shreffler</dc:creator>
  <cp:lastModifiedBy>Michael Bocian</cp:lastModifiedBy>
  <cp:revision>709</cp:revision>
  <cp:lastPrinted>2011-07-20T14:30:26Z</cp:lastPrinted>
  <dcterms:created xsi:type="dcterms:W3CDTF">2011-05-18T17:00:53Z</dcterms:created>
  <dcterms:modified xsi:type="dcterms:W3CDTF">2015-01-29T21:33:29Z</dcterms:modified>
</cp:coreProperties>
</file>